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389" r:id="rId3"/>
    <p:sldId id="397" r:id="rId4"/>
    <p:sldId id="258" r:id="rId5"/>
    <p:sldId id="379" r:id="rId6"/>
    <p:sldId id="393" r:id="rId7"/>
    <p:sldId id="380" r:id="rId8"/>
    <p:sldId id="381" r:id="rId9"/>
    <p:sldId id="349" r:id="rId10"/>
    <p:sldId id="350" r:id="rId11"/>
    <p:sldId id="351" r:id="rId12"/>
    <p:sldId id="386" r:id="rId13"/>
    <p:sldId id="348" r:id="rId14"/>
    <p:sldId id="385" r:id="rId15"/>
    <p:sldId id="259" r:id="rId16"/>
    <p:sldId id="260" r:id="rId17"/>
    <p:sldId id="309" r:id="rId18"/>
    <p:sldId id="384" r:id="rId19"/>
    <p:sldId id="326" r:id="rId20"/>
    <p:sldId id="261" r:id="rId21"/>
    <p:sldId id="262" r:id="rId22"/>
    <p:sldId id="264" r:id="rId23"/>
    <p:sldId id="265" r:id="rId24"/>
    <p:sldId id="263" r:id="rId25"/>
    <p:sldId id="266" r:id="rId26"/>
    <p:sldId id="267" r:id="rId27"/>
    <p:sldId id="272" r:id="rId28"/>
    <p:sldId id="268" r:id="rId29"/>
    <p:sldId id="269" r:id="rId30"/>
    <p:sldId id="270" r:id="rId31"/>
    <p:sldId id="273" r:id="rId32"/>
    <p:sldId id="328" r:id="rId33"/>
    <p:sldId id="271" r:id="rId34"/>
    <p:sldId id="382" r:id="rId35"/>
    <p:sldId id="310" r:id="rId36"/>
    <p:sldId id="331" r:id="rId37"/>
    <p:sldId id="311" r:id="rId38"/>
    <p:sldId id="387" r:id="rId39"/>
    <p:sldId id="274" r:id="rId40"/>
    <p:sldId id="330" r:id="rId41"/>
    <p:sldId id="391" r:id="rId42"/>
    <p:sldId id="318" r:id="rId43"/>
    <p:sldId id="333" r:id="rId44"/>
    <p:sldId id="332" r:id="rId45"/>
    <p:sldId id="335" r:id="rId46"/>
    <p:sldId id="334" r:id="rId47"/>
    <p:sldId id="337" r:id="rId48"/>
    <p:sldId id="336" r:id="rId49"/>
    <p:sldId id="398" r:id="rId50"/>
    <p:sldId id="338" r:id="rId51"/>
    <p:sldId id="339" r:id="rId52"/>
    <p:sldId id="401" r:id="rId53"/>
    <p:sldId id="275" r:id="rId54"/>
    <p:sldId id="316" r:id="rId55"/>
    <p:sldId id="340" r:id="rId56"/>
    <p:sldId id="400" r:id="rId57"/>
    <p:sldId id="399" r:id="rId58"/>
    <p:sldId id="315" r:id="rId59"/>
    <p:sldId id="278" r:id="rId60"/>
    <p:sldId id="277" r:id="rId61"/>
    <p:sldId id="279" r:id="rId62"/>
    <p:sldId id="314" r:id="rId63"/>
    <p:sldId id="394" r:id="rId64"/>
    <p:sldId id="364" r:id="rId65"/>
    <p:sldId id="313" r:id="rId66"/>
    <p:sldId id="395" r:id="rId67"/>
    <p:sldId id="402" r:id="rId68"/>
    <p:sldId id="317" r:id="rId69"/>
    <p:sldId id="341" r:id="rId70"/>
    <p:sldId id="342" r:id="rId71"/>
    <p:sldId id="357" r:id="rId72"/>
    <p:sldId id="343" r:id="rId73"/>
    <p:sldId id="344" r:id="rId74"/>
    <p:sldId id="345" r:id="rId75"/>
    <p:sldId id="358" r:id="rId76"/>
    <p:sldId id="346" r:id="rId77"/>
    <p:sldId id="359" r:id="rId78"/>
    <p:sldId id="360" r:id="rId79"/>
    <p:sldId id="352" r:id="rId80"/>
    <p:sldId id="353" r:id="rId81"/>
    <p:sldId id="354" r:id="rId82"/>
    <p:sldId id="355" r:id="rId83"/>
    <p:sldId id="319" r:id="rId84"/>
    <p:sldId id="356" r:id="rId85"/>
    <p:sldId id="325" r:id="rId86"/>
    <p:sldId id="281" r:id="rId87"/>
    <p:sldId id="282" r:id="rId88"/>
    <p:sldId id="404" r:id="rId89"/>
    <p:sldId id="280" r:id="rId90"/>
    <p:sldId id="283" r:id="rId91"/>
    <p:sldId id="392" r:id="rId92"/>
    <p:sldId id="396" r:id="rId93"/>
    <p:sldId id="388" r:id="rId94"/>
    <p:sldId id="390" r:id="rId95"/>
    <p:sldId id="284" r:id="rId96"/>
    <p:sldId id="285" r:id="rId97"/>
    <p:sldId id="327" r:id="rId98"/>
    <p:sldId id="324" r:id="rId99"/>
    <p:sldId id="361" r:id="rId100"/>
    <p:sldId id="286" r:id="rId101"/>
    <p:sldId id="288" r:id="rId102"/>
    <p:sldId id="323" r:id="rId103"/>
    <p:sldId id="347" r:id="rId104"/>
    <p:sldId id="403" r:id="rId105"/>
    <p:sldId id="289" r:id="rId106"/>
    <p:sldId id="383" r:id="rId107"/>
    <p:sldId id="291" r:id="rId108"/>
    <p:sldId id="363" r:id="rId109"/>
    <p:sldId id="362" r:id="rId110"/>
    <p:sldId id="320" r:id="rId111"/>
    <p:sldId id="371" r:id="rId112"/>
    <p:sldId id="372" r:id="rId113"/>
    <p:sldId id="373" r:id="rId114"/>
    <p:sldId id="374" r:id="rId115"/>
    <p:sldId id="375" r:id="rId116"/>
    <p:sldId id="292" r:id="rId117"/>
    <p:sldId id="377" r:id="rId118"/>
    <p:sldId id="378" r:id="rId119"/>
    <p:sldId id="376" r:id="rId120"/>
    <p:sldId id="369" r:id="rId121"/>
    <p:sldId id="370" r:id="rId122"/>
    <p:sldId id="365" r:id="rId123"/>
    <p:sldId id="367" r:id="rId124"/>
    <p:sldId id="366" r:id="rId125"/>
    <p:sldId id="329" r:id="rId126"/>
    <p:sldId id="276" r:id="rId127"/>
    <p:sldId id="321" r:id="rId128"/>
    <p:sldId id="293" r:id="rId129"/>
    <p:sldId id="294" r:id="rId130"/>
    <p:sldId id="295" r:id="rId131"/>
    <p:sldId id="296" r:id="rId132"/>
    <p:sldId id="297" r:id="rId133"/>
    <p:sldId id="298" r:id="rId134"/>
    <p:sldId id="299" r:id="rId135"/>
    <p:sldId id="300" r:id="rId136"/>
    <p:sldId id="301" r:id="rId137"/>
    <p:sldId id="302" r:id="rId138"/>
    <p:sldId id="303" r:id="rId139"/>
    <p:sldId id="304" r:id="rId140"/>
    <p:sldId id="305" r:id="rId141"/>
    <p:sldId id="306" r:id="rId142"/>
    <p:sldId id="307" r:id="rId143"/>
    <p:sldId id="368" r:id="rId144"/>
    <p:sldId id="308" r:id="rId145"/>
    <p:sldId id="405" r:id="rId146"/>
    <p:sldId id="406"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42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C80EA1-E179-459C-B7EE-4906F610598C}" type="datetimeFigureOut">
              <a:rPr lang="en-US" smtClean="0"/>
              <a:t>10/18/2015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EBCD83-4315-43CD-94B8-C14EAA12C79E}" type="slidenum">
              <a:rPr lang="en-US" smtClean="0"/>
              <a:t>‹#›</a:t>
            </a:fld>
            <a:endParaRPr lang="en-US"/>
          </a:p>
        </p:txBody>
      </p:sp>
    </p:spTree>
    <p:extLst>
      <p:ext uri="{BB962C8B-B14F-4D97-AF65-F5344CB8AC3E}">
        <p14:creationId xmlns:p14="http://schemas.microsoft.com/office/powerpoint/2010/main" val="3412374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EBCD83-4315-43CD-94B8-C14EAA12C79E}" type="slidenum">
              <a:rPr lang="en-US" smtClean="0"/>
              <a:t>59</a:t>
            </a:fld>
            <a:endParaRPr lang="en-US"/>
          </a:p>
        </p:txBody>
      </p:sp>
    </p:spTree>
    <p:extLst>
      <p:ext uri="{BB962C8B-B14F-4D97-AF65-F5344CB8AC3E}">
        <p14:creationId xmlns:p14="http://schemas.microsoft.com/office/powerpoint/2010/main" val="238762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C7DA9B-B7A1-443B-9A88-357E0A738D79}" type="datetimeFigureOut">
              <a:rPr lang="en-US" smtClean="0"/>
              <a:t>10/18/2015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2318680674"/>
      </p:ext>
    </p:extLst>
  </p:cSld>
  <p:clrMapOvr>
    <a:masterClrMapping/>
  </p:clrMapOvr>
  <p:transition spd="slow" advClick="0" advTm="5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7DA9B-B7A1-443B-9A88-357E0A738D79}" type="datetimeFigureOut">
              <a:rPr lang="en-US" smtClean="0"/>
              <a:t>10/18/2015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2479958455"/>
      </p:ext>
    </p:extLst>
  </p:cSld>
  <p:clrMapOvr>
    <a:masterClrMapping/>
  </p:clrMapOvr>
  <p:transition spd="slow" advClick="0" advTm="5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7DA9B-B7A1-443B-9A88-357E0A738D79}" type="datetimeFigureOut">
              <a:rPr lang="en-US" smtClean="0"/>
              <a:t>10/18/2015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1681072479"/>
      </p:ext>
    </p:extLst>
  </p:cSld>
  <p:clrMapOvr>
    <a:masterClrMapping/>
  </p:clrMapOvr>
  <p:transition spd="slow" advClick="0" advTm="5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7DA9B-B7A1-443B-9A88-357E0A738D79}" type="datetimeFigureOut">
              <a:rPr lang="en-US" smtClean="0"/>
              <a:t>10/18/2015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2593859230"/>
      </p:ext>
    </p:extLst>
  </p:cSld>
  <p:clrMapOvr>
    <a:masterClrMapping/>
  </p:clrMapOvr>
  <p:transition spd="slow" advClick="0" advTm="5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C7DA9B-B7A1-443B-9A88-357E0A738D79}" type="datetimeFigureOut">
              <a:rPr lang="en-US" smtClean="0"/>
              <a:t>10/18/2015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3368863962"/>
      </p:ext>
    </p:extLst>
  </p:cSld>
  <p:clrMapOvr>
    <a:masterClrMapping/>
  </p:clrMapOvr>
  <p:transition spd="slow" advClick="0" advTm="5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C7DA9B-B7A1-443B-9A88-357E0A738D79}" type="datetimeFigureOut">
              <a:rPr lang="en-US" smtClean="0"/>
              <a:t>10/18/2015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1243457342"/>
      </p:ext>
    </p:extLst>
  </p:cSld>
  <p:clrMapOvr>
    <a:masterClrMapping/>
  </p:clrMapOvr>
  <p:transition spd="slow" advClick="0" advTm="5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C7DA9B-B7A1-443B-9A88-357E0A738D79}" type="datetimeFigureOut">
              <a:rPr lang="en-US" smtClean="0"/>
              <a:t>10/18/2015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3531832680"/>
      </p:ext>
    </p:extLst>
  </p:cSld>
  <p:clrMapOvr>
    <a:masterClrMapping/>
  </p:clrMapOvr>
  <p:transition spd="slow" advClick="0" advTm="5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C7DA9B-B7A1-443B-9A88-357E0A738D79}" type="datetimeFigureOut">
              <a:rPr lang="en-US" smtClean="0"/>
              <a:t>10/18/2015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4249806297"/>
      </p:ext>
    </p:extLst>
  </p:cSld>
  <p:clrMapOvr>
    <a:masterClrMapping/>
  </p:clrMapOvr>
  <p:transition spd="slow" advClick="0" advTm="5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7DA9B-B7A1-443B-9A88-357E0A738D79}" type="datetimeFigureOut">
              <a:rPr lang="en-US" smtClean="0"/>
              <a:t>10/18/2015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2246338811"/>
      </p:ext>
    </p:extLst>
  </p:cSld>
  <p:clrMapOvr>
    <a:masterClrMapping/>
  </p:clrMapOvr>
  <p:transition spd="slow" advClick="0" advTm="5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7DA9B-B7A1-443B-9A88-357E0A738D79}" type="datetimeFigureOut">
              <a:rPr lang="en-US" smtClean="0"/>
              <a:t>10/18/2015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2295956981"/>
      </p:ext>
    </p:extLst>
  </p:cSld>
  <p:clrMapOvr>
    <a:masterClrMapping/>
  </p:clrMapOvr>
  <p:transition spd="slow" advClick="0" advTm="5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7DA9B-B7A1-443B-9A88-357E0A738D79}" type="datetimeFigureOut">
              <a:rPr lang="en-US" smtClean="0"/>
              <a:t>10/18/2015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6AD28-8036-4EC4-91C2-BB6F155922E0}" type="slidenum">
              <a:rPr lang="en-US" smtClean="0"/>
              <a:t>‹#›</a:t>
            </a:fld>
            <a:endParaRPr lang="en-US"/>
          </a:p>
        </p:txBody>
      </p:sp>
    </p:spTree>
    <p:extLst>
      <p:ext uri="{BB962C8B-B14F-4D97-AF65-F5344CB8AC3E}">
        <p14:creationId xmlns:p14="http://schemas.microsoft.com/office/powerpoint/2010/main" val="3240447130"/>
      </p:ext>
    </p:extLst>
  </p:cSld>
  <p:clrMapOvr>
    <a:masterClrMapping/>
  </p:clrMapOvr>
  <p:transition spd="slow" advClick="0" advTm="5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7DA9B-B7A1-443B-9A88-357E0A738D79}" type="datetimeFigureOut">
              <a:rPr lang="en-US" smtClean="0"/>
              <a:t>10/18/2015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6AD28-8036-4EC4-91C2-BB6F155922E0}" type="slidenum">
              <a:rPr lang="en-US" smtClean="0"/>
              <a:t>‹#›</a:t>
            </a:fld>
            <a:endParaRPr lang="en-US"/>
          </a:p>
        </p:txBody>
      </p:sp>
    </p:spTree>
    <p:extLst>
      <p:ext uri="{BB962C8B-B14F-4D97-AF65-F5344CB8AC3E}">
        <p14:creationId xmlns:p14="http://schemas.microsoft.com/office/powerpoint/2010/main" val="1990710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5000">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9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20" y="117819"/>
            <a:ext cx="8803561" cy="35528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316" b="58604"/>
          <a:stretch/>
        </p:blipFill>
        <p:spPr bwMode="auto">
          <a:xfrm>
            <a:off x="588719" y="4854286"/>
            <a:ext cx="7966562" cy="181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7" descr="http://feminist.org/blog/wp-content/uploads/2013/04/shutterstock_1131033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229" y="3823591"/>
            <a:ext cx="836110" cy="1003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http://cdn6.bigcommerce.com/s-m8gntk/products/683/images/2010/StateOutline_AZ_Flag__31540.1418235872.1280.1280.jpg?c=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4844" y="3625299"/>
            <a:ext cx="1074313" cy="120202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1" descr="http://disabilityrightsgalaxy.com/wordpress/wp-content/uploads/2011/03/New-Mexic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descr="http://disabilityrightsgalaxy.com/wordpress/wp-content/uploads/2011/03/New-Mexi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3854434"/>
            <a:ext cx="685800" cy="74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5955"/>
      </p:ext>
    </p:extLst>
  </p:cSld>
  <p:clrMapOvr>
    <a:masterClrMapping/>
  </p:clrMapOvr>
  <p:transition spd="slow" advClick="0" advTm="500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2048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1520" y="609600"/>
            <a:ext cx="7680960" cy="5760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5619906"/>
      </p:ext>
    </p:extLst>
  </p:cSld>
  <p:clrMapOvr>
    <a:masterClrMapping/>
  </p:clrMapOvr>
  <p:transition spd="slow" advClick="0" advTm="5000">
    <p:pull/>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68" y="1066800"/>
            <a:ext cx="8062664" cy="5379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1"/>
          <p:cNvSpPr>
            <a:spLocks noGrp="1"/>
          </p:cNvSpPr>
          <p:nvPr>
            <p:ph type="title"/>
          </p:nvPr>
        </p:nvSpPr>
        <p:spPr>
          <a:xfrm>
            <a:off x="76200" y="152400"/>
            <a:ext cx="8915400" cy="762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spTree>
    <p:extLst>
      <p:ext uri="{BB962C8B-B14F-4D97-AF65-F5344CB8AC3E}">
        <p14:creationId xmlns:p14="http://schemas.microsoft.com/office/powerpoint/2010/main" val="856736890"/>
      </p:ext>
    </p:extLst>
  </p:cSld>
  <p:clrMapOvr>
    <a:masterClrMapping/>
  </p:clrMapOvr>
  <p:transition spd="slow" advClick="0" advTm="5000">
    <p:pull/>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915400" cy="1143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 with Nevada Delegates – Photo by Mike Lane</a:t>
            </a:r>
            <a:endParaRPr lang="en-US" sz="2800" dirty="0"/>
          </a:p>
        </p:txBody>
      </p:sp>
      <p:pic>
        <p:nvPicPr>
          <p:cNvPr id="1026" name="Picture 2" descr="C:\Users\Anita\Pictures\2015-09\2015-09-13NFRW\From Others\From Lisa-NFRW\Cruz with Nevada Deleg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21" t="19702" r="3175"/>
          <a:stretch/>
        </p:blipFill>
        <p:spPr bwMode="auto">
          <a:xfrm>
            <a:off x="254866" y="1447800"/>
            <a:ext cx="8634268"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65119829"/>
      </p:ext>
    </p:extLst>
  </p:cSld>
  <p:clrMapOvr>
    <a:masterClrMapping/>
  </p:clrMapOvr>
  <p:transition spd="slow" advClick="0" advTm="5000">
    <p:pull/>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76200"/>
            <a:ext cx="8915400" cy="9144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085850"/>
            <a:ext cx="7391400" cy="554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09784280"/>
      </p:ext>
    </p:extLst>
  </p:cSld>
  <p:clrMapOvr>
    <a:masterClrMapping/>
  </p:clrMapOvr>
  <p:transition spd="slow" advClick="0" advTm="5000">
    <p:pull/>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76200"/>
            <a:ext cx="8915400" cy="762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990600"/>
            <a:ext cx="5943600" cy="5554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99033260"/>
      </p:ext>
    </p:extLst>
  </p:cSld>
  <p:clrMapOvr>
    <a:masterClrMapping/>
  </p:clrMapOvr>
  <p:transition spd="slow" advClick="0" advTm="5000">
    <p:pull/>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486400" y="990600"/>
            <a:ext cx="3214914" cy="5181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33"/>
          <a:stretch/>
        </p:blipFill>
        <p:spPr bwMode="auto">
          <a:xfrm>
            <a:off x="228600" y="159657"/>
            <a:ext cx="4953000" cy="6469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69753828"/>
      </p:ext>
    </p:extLst>
  </p:cSld>
  <p:clrMapOvr>
    <a:masterClrMapping/>
  </p:clrMapOvr>
  <p:transition spd="slow" advClick="0" advTm="5000">
    <p:pull/>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10969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Nevada Delegates</a:t>
            </a:r>
            <a:endParaRPr lang="en-US" sz="2800" dirty="0"/>
          </a:p>
        </p:txBody>
      </p:sp>
      <p:pic>
        <p:nvPicPr>
          <p:cNvPr id="2051" name="Picture 3" descr="C:\Users\Anita\Pictures\2015-09\2015-09-13NFRW\IMG_16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96" t="22434" r="7619" b="20423"/>
          <a:stretch/>
        </p:blipFill>
        <p:spPr bwMode="auto">
          <a:xfrm>
            <a:off x="244807" y="1323978"/>
            <a:ext cx="8654386" cy="4264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57402606"/>
      </p:ext>
    </p:extLst>
  </p:cSld>
  <p:clrMapOvr>
    <a:masterClrMapping/>
  </p:clrMapOvr>
  <p:transition spd="slow" advClick="0" advTm="5000">
    <p:pull/>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5334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 </a:t>
            </a:r>
            <a:r>
              <a:rPr lang="en-US" sz="2800" baseline="30000" dirty="0" smtClean="0"/>
              <a:t/>
            </a:r>
            <a:br>
              <a:rPr lang="en-US" sz="2800" baseline="30000" dirty="0" smtClean="0"/>
            </a:br>
            <a:r>
              <a:rPr lang="en-US" sz="2800" b="1" dirty="0" smtClean="0"/>
              <a:t>NEVADA DELEGATES, ALTERNATES &amp; GUESTS</a:t>
            </a:r>
            <a:endParaRPr lang="en-US" sz="2800"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76898"/>
            <a:ext cx="7924800" cy="5661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31789561"/>
      </p:ext>
    </p:extLst>
  </p:cSld>
  <p:clrMapOvr>
    <a:masterClrMapping/>
  </p:clrMapOvr>
  <p:transition spd="slow" advClick="0" advTm="5000">
    <p:pull/>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52400"/>
            <a:ext cx="8839200" cy="381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4000" i="1" dirty="0"/>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703943"/>
            <a:ext cx="7543800" cy="5657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16642180"/>
      </p:ext>
    </p:extLst>
  </p:cSld>
  <p:clrMapOvr>
    <a:masterClrMapping/>
  </p:clrMapOvr>
  <p:transition spd="slow" advClick="0" advTm="5000">
    <p:pull/>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57200"/>
            <a:ext cx="8839200" cy="228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4000" dirty="0" smtClean="0"/>
              <a:t/>
            </a:r>
            <a:br>
              <a:rPr lang="en-US" sz="4000" dirty="0" smtClean="0"/>
            </a:br>
            <a:endParaRPr lang="en-US" sz="4000" i="1" dirty="0"/>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944"/>
          <a:stretch/>
        </p:blipFill>
        <p:spPr bwMode="auto">
          <a:xfrm>
            <a:off x="2057400" y="609599"/>
            <a:ext cx="5029200" cy="6038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10212161"/>
      </p:ext>
    </p:extLst>
  </p:cSld>
  <p:clrMapOvr>
    <a:masterClrMapping/>
  </p:clrMapOvr>
  <p:transition spd="slow" advClick="0" advTm="5000">
    <p:pull/>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747486"/>
            <a:ext cx="8839200" cy="457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4000" dirty="0" smtClean="0"/>
              <a:t/>
            </a:r>
            <a:br>
              <a:rPr lang="en-US" sz="4000" dirty="0" smtClean="0"/>
            </a:br>
            <a:endParaRPr lang="en-US" sz="4000" i="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9" y="1219200"/>
            <a:ext cx="8478982" cy="4663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54352447"/>
      </p:ext>
    </p:extLst>
  </p:cSld>
  <p:clrMapOvr>
    <a:masterClrMapping/>
  </p:clrMapOvr>
  <p:transition spd="slow" advClick="0" advTm="500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300" y="664029"/>
            <a:ext cx="4343400" cy="5791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09713739"/>
      </p:ext>
    </p:extLst>
  </p:cSld>
  <p:clrMapOvr>
    <a:masterClrMapping/>
  </p:clrMapOvr>
  <p:transition spd="slow" advClick="0" advTm="5000">
    <p:pull/>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2743" y="116114"/>
            <a:ext cx="8839200" cy="264886"/>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4000" i="1"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637" y="533400"/>
            <a:ext cx="8108726" cy="6081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6686947"/>
      </p:ext>
    </p:extLst>
  </p:cSld>
  <p:clrMapOvr>
    <a:masterClrMapping/>
  </p:clrMapOvr>
  <p:transition spd="slow" advClick="0" advTm="5000">
    <p:pull/>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2743" y="116114"/>
            <a:ext cx="8839200" cy="381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4000" i="1" dirty="0"/>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07571"/>
            <a:ext cx="7315200" cy="5486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33200699"/>
      </p:ext>
    </p:extLst>
  </p:cSld>
  <p:clrMapOvr>
    <a:masterClrMapping/>
  </p:clrMapOvr>
  <p:transition spd="slow" advClick="0" advTm="5000">
    <p:pull/>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304800"/>
            <a:ext cx="8839200" cy="381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4000" i="1" dirty="0"/>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838199"/>
            <a:ext cx="7467600" cy="560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11288874"/>
      </p:ext>
    </p:extLst>
  </p:cSld>
  <p:clrMapOvr>
    <a:masterClrMapping/>
  </p:clrMapOvr>
  <p:transition spd="slow" advClick="0" advTm="5000">
    <p:pull/>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2743" y="116114"/>
            <a:ext cx="8839200" cy="493486"/>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4000" i="1" dirty="0"/>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00314"/>
            <a:ext cx="7315200" cy="5486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35169740"/>
      </p:ext>
    </p:extLst>
  </p:cSld>
  <p:clrMapOvr>
    <a:masterClrMapping/>
  </p:clrMapOvr>
  <p:transition spd="slow" advClick="0" advTm="5000">
    <p:pull/>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2743" y="116114"/>
            <a:ext cx="8839200" cy="417286"/>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4000" i="1" dirty="0"/>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85799"/>
            <a:ext cx="7467600" cy="560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32312519"/>
      </p:ext>
    </p:extLst>
  </p:cSld>
  <p:clrMapOvr>
    <a:masterClrMapping/>
  </p:clrMapOvr>
  <p:transition spd="slow" advClick="0" advTm="5000">
    <p:pull/>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2743" y="116114"/>
            <a:ext cx="8839200" cy="493486"/>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4000" i="1" dirty="0"/>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85800"/>
            <a:ext cx="7315200" cy="5526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8920844"/>
      </p:ext>
    </p:extLst>
  </p:cSld>
  <p:clrMapOvr>
    <a:masterClrMapping/>
  </p:clrMapOvr>
  <p:transition spd="slow" advClick="0" advTm="5000">
    <p:pull/>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685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90600"/>
            <a:ext cx="8229600" cy="5398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28592386"/>
      </p:ext>
    </p:extLst>
  </p:cSld>
  <p:clrMapOvr>
    <a:masterClrMapping/>
  </p:clrMapOvr>
  <p:transition spd="slow" advClick="0" advTm="5000">
    <p:pull/>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508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28" y="762000"/>
            <a:ext cx="762034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67519758"/>
      </p:ext>
    </p:extLst>
  </p:cSld>
  <p:clrMapOvr>
    <a:masterClrMapping/>
  </p:clrMapOvr>
  <p:transition spd="slow" advClick="0" advTm="5000">
    <p:pull/>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508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5017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48" t="8406"/>
          <a:stretch/>
        </p:blipFill>
        <p:spPr bwMode="auto">
          <a:xfrm>
            <a:off x="342900" y="755809"/>
            <a:ext cx="8458200" cy="5521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22547225"/>
      </p:ext>
    </p:extLst>
  </p:cSld>
  <p:clrMapOvr>
    <a:masterClrMapping/>
  </p:clrMapOvr>
  <p:transition spd="slow" advClick="0" advTm="5000">
    <p:pull/>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508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664029"/>
            <a:ext cx="4495800" cy="599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74011025"/>
      </p:ext>
    </p:extLst>
  </p:cSld>
  <p:clrMapOvr>
    <a:masterClrMapping/>
  </p:clrMapOvr>
  <p:transition spd="slow" advClick="0" advTm="5000">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78" y="342900"/>
            <a:ext cx="2209800" cy="3124200"/>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sp>
        <p:nvSpPr>
          <p:cNvPr id="7" name="Rectangle 6"/>
          <p:cNvSpPr/>
          <p:nvPr/>
        </p:nvSpPr>
        <p:spPr>
          <a:xfrm>
            <a:off x="525983" y="5867400"/>
            <a:ext cx="1712392" cy="646331"/>
          </a:xfrm>
          <a:prstGeom prst="rect">
            <a:avLst/>
          </a:prstGeom>
        </p:spPr>
        <p:txBody>
          <a:bodyPr wrap="none">
            <a:spAutoFit/>
          </a:bodyPr>
          <a:lstStyle/>
          <a:p>
            <a:r>
              <a:rPr lang="en-US" cap="all" dirty="0" smtClean="0"/>
              <a:t>Sightseeing at</a:t>
            </a:r>
          </a:p>
          <a:p>
            <a:pPr algn="ctr"/>
            <a:r>
              <a:rPr lang="en-US" cap="all" dirty="0" smtClean="0"/>
              <a:t>TALIESIN </a:t>
            </a:r>
            <a:r>
              <a:rPr lang="en-US" cap="all" dirty="0"/>
              <a:t>WEST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5143"/>
            <a:ext cx="6096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1" name="Picture 5" descr="http://www.franklloydwright.org/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91" y="3810000"/>
            <a:ext cx="155257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38778"/>
      </p:ext>
    </p:extLst>
  </p:cSld>
  <p:clrMapOvr>
    <a:masterClrMapping/>
  </p:clrMapOvr>
  <p:transition spd="slow" advClick="0" advTm="5000">
    <p:pull/>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508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409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56"/>
          <a:stretch/>
        </p:blipFill>
        <p:spPr bwMode="auto">
          <a:xfrm>
            <a:off x="2286000" y="725438"/>
            <a:ext cx="4572000" cy="5922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78687550"/>
      </p:ext>
    </p:extLst>
  </p:cSld>
  <p:clrMapOvr>
    <a:masterClrMapping/>
  </p:clrMapOvr>
  <p:transition spd="slow" advClick="0" advTm="5000">
    <p:pull/>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340" y="0"/>
            <a:ext cx="8839200" cy="609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4198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05140" y="609600"/>
            <a:ext cx="4533720" cy="604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58335022"/>
      </p:ext>
    </p:extLst>
  </p:cSld>
  <p:clrMapOvr>
    <a:masterClrMapping/>
  </p:clrMapOvr>
  <p:transition spd="slow" advClick="0" advTm="5000">
    <p:pull/>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457200"/>
            <a:ext cx="3657600" cy="5905878"/>
          </a:xfrm>
        </p:spPr>
        <p:txBody>
          <a:bodyPr>
            <a:noAutofit/>
          </a:bodyPr>
          <a:lstStyle/>
          <a:p>
            <a:r>
              <a:rPr lang="en-US" sz="2800" dirty="0"/>
              <a:t>NFRW 38</a:t>
            </a:r>
            <a:r>
              <a:rPr lang="en-US" sz="2800" baseline="30000" dirty="0"/>
              <a:t>th</a:t>
            </a:r>
            <a:r>
              <a:rPr lang="en-US" sz="2800" dirty="0"/>
              <a:t> Biennial Convention September </a:t>
            </a:r>
            <a:r>
              <a:rPr lang="en-US" sz="2800" dirty="0" smtClean="0"/>
              <a:t>10-13</a:t>
            </a:r>
            <a:r>
              <a:rPr lang="en-US" sz="2800" baseline="30000" dirty="0" smtClean="0"/>
              <a:t>th</a:t>
            </a:r>
            <a:br>
              <a:rPr lang="en-US" sz="2800" baseline="30000" dirty="0" smtClean="0"/>
            </a:br>
            <a:r>
              <a:rPr lang="en-US" sz="2800" baseline="30000" dirty="0"/>
              <a:t/>
            </a:r>
            <a:br>
              <a:rPr lang="en-US" sz="2800" baseline="30000" dirty="0"/>
            </a:br>
            <a:r>
              <a:rPr lang="en-US" sz="2800" baseline="30000" dirty="0" smtClean="0"/>
              <a:t/>
            </a:r>
            <a:br>
              <a:rPr lang="en-US" sz="2800" baseline="30000" dirty="0" smtClean="0"/>
            </a:br>
            <a:r>
              <a:rPr lang="en-US" sz="2800" baseline="30000" dirty="0"/>
              <a:t/>
            </a:r>
            <a:br>
              <a:rPr lang="en-US" sz="2800" baseline="30000" dirty="0"/>
            </a:br>
            <a:r>
              <a:rPr lang="en-US" sz="2800" baseline="30000" dirty="0" smtClean="0"/>
              <a:t/>
            </a:r>
            <a:br>
              <a:rPr lang="en-US" sz="2800" baseline="30000" dirty="0" smtClean="0"/>
            </a:br>
            <a:r>
              <a:rPr lang="en-US" sz="2800" baseline="30000" dirty="0"/>
              <a:t/>
            </a:r>
            <a:br>
              <a:rPr lang="en-US" sz="2800" baseline="30000" dirty="0"/>
            </a:br>
            <a:r>
              <a:rPr lang="en-US" sz="2800" baseline="30000" dirty="0" smtClean="0"/>
              <a:t/>
            </a:r>
            <a:br>
              <a:rPr lang="en-US" sz="2800" baseline="30000" dirty="0" smtClean="0"/>
            </a:br>
            <a:r>
              <a:rPr lang="en-US" sz="2800" baseline="30000" dirty="0"/>
              <a:t/>
            </a:r>
            <a:br>
              <a:rPr lang="en-US" sz="2800" baseline="30000" dirty="0"/>
            </a:br>
            <a:r>
              <a:rPr lang="en-US" sz="2800" baseline="30000" dirty="0" smtClean="0"/>
              <a:t/>
            </a:r>
            <a:br>
              <a:rPr lang="en-US" sz="2800" baseline="30000" dirty="0" smtClean="0"/>
            </a:br>
            <a:r>
              <a:rPr lang="en-US" sz="2800" dirty="0" smtClean="0"/>
              <a:t>Announcement of</a:t>
            </a:r>
            <a:br>
              <a:rPr lang="en-US" sz="2800" dirty="0" smtClean="0"/>
            </a:br>
            <a:r>
              <a:rPr lang="en-US" sz="2800" dirty="0" smtClean="0"/>
              <a:t>39</a:t>
            </a:r>
            <a:r>
              <a:rPr lang="en-US" sz="2800" baseline="30000" dirty="0" smtClean="0"/>
              <a:t>th</a:t>
            </a:r>
            <a:r>
              <a:rPr lang="en-US" sz="2800" dirty="0" smtClean="0"/>
              <a:t> Biennial Convention</a:t>
            </a:r>
            <a:r>
              <a:rPr lang="en-US" sz="2800" dirty="0"/>
              <a:t/>
            </a:r>
            <a:br>
              <a:rPr lang="en-US" sz="2800" dirty="0"/>
            </a:br>
            <a:r>
              <a:rPr lang="en-US" sz="2800" dirty="0" smtClean="0"/>
              <a:t>September </a:t>
            </a:r>
            <a:r>
              <a:rPr lang="en-US" sz="2800" dirty="0"/>
              <a:t>14-17, 2017</a:t>
            </a:r>
            <a:br>
              <a:rPr lang="en-US" sz="2800" dirty="0"/>
            </a:br>
            <a:r>
              <a:rPr lang="en-US" sz="2800" i="1" dirty="0"/>
              <a:t>Philadelphia, Pennsylvania</a:t>
            </a:r>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10455"/>
            <a:ext cx="4800600" cy="6441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21" name="Picture 5" descr="2017 NFRW Convention, Philadelphia, Pennsylv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2930769"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11647678"/>
      </p:ext>
    </p:extLst>
  </p:cSld>
  <p:clrMapOvr>
    <a:masterClrMapping/>
  </p:clrMapOvr>
  <p:transition spd="slow" advClick="0" advTm="5000">
    <p:pull/>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304800"/>
            <a:ext cx="8839200" cy="533400"/>
          </a:xfrm>
        </p:spPr>
        <p:txBody>
          <a:bodyPr>
            <a:noAutofit/>
          </a:bodyPr>
          <a:lstStyle/>
          <a:p>
            <a:r>
              <a:rPr lang="en-US" sz="2800" dirty="0"/>
              <a:t>NFRW 38</a:t>
            </a:r>
            <a:r>
              <a:rPr lang="en-US" sz="2800" baseline="30000" dirty="0"/>
              <a:t>th</a:t>
            </a:r>
            <a:r>
              <a:rPr lang="en-US" sz="2800" dirty="0"/>
              <a:t> Biennial Convention September </a:t>
            </a:r>
            <a:r>
              <a:rPr lang="en-US" sz="2800" dirty="0" smtClean="0"/>
              <a:t>10-13</a:t>
            </a:r>
            <a:r>
              <a:rPr lang="en-US" sz="2800" baseline="30000" dirty="0" smtClean="0"/>
              <a:t>th</a:t>
            </a:r>
            <a:r>
              <a:rPr lang="en-US" sz="2800" baseline="30000" dirty="0"/>
              <a:t/>
            </a:r>
            <a:br>
              <a:rPr lang="en-US" sz="2800" baseline="30000" dirty="0"/>
            </a:br>
            <a:r>
              <a:rPr lang="en-US" sz="2000" dirty="0" smtClean="0"/>
              <a:t>Announcement of 39</a:t>
            </a:r>
            <a:r>
              <a:rPr lang="en-US" sz="2000" baseline="30000" dirty="0" smtClean="0"/>
              <a:t>th</a:t>
            </a:r>
            <a:r>
              <a:rPr lang="en-US" sz="2000" dirty="0" smtClean="0"/>
              <a:t> Biennial Convention </a:t>
            </a:r>
            <a:br>
              <a:rPr lang="en-US" sz="2000" dirty="0" smtClean="0"/>
            </a:br>
            <a:r>
              <a:rPr lang="en-US" sz="2000" dirty="0" smtClean="0"/>
              <a:t>September 14-17, 2017 - </a:t>
            </a:r>
            <a:r>
              <a:rPr lang="en-US" sz="2000" i="1" dirty="0" smtClean="0"/>
              <a:t>Philadelphia, Pennsylvania</a:t>
            </a:r>
            <a:endParaRPr lang="en-US" sz="2000" i="1" dirty="0"/>
          </a:p>
        </p:txBody>
      </p:sp>
      <p:pic>
        <p:nvPicPr>
          <p:cNvPr id="34818" name="Picture 2" descr="C:\Users\Anita\Pictures\2015-09\2015-09-13NFRW\IMG_166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82" r="7301" b="13439"/>
          <a:stretch/>
        </p:blipFill>
        <p:spPr bwMode="auto">
          <a:xfrm>
            <a:off x="333829" y="1219200"/>
            <a:ext cx="8476343" cy="5210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86976915"/>
      </p:ext>
    </p:extLst>
  </p:cSld>
  <p:clrMapOvr>
    <a:masterClrMapping/>
  </p:clrMapOvr>
  <p:transition spd="slow" advClick="0" advTm="5000">
    <p:pull/>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304800"/>
            <a:ext cx="8839200" cy="533400"/>
          </a:xfrm>
        </p:spPr>
        <p:txBody>
          <a:bodyPr>
            <a:noAutofit/>
          </a:bodyPr>
          <a:lstStyle/>
          <a:p>
            <a:r>
              <a:rPr lang="en-US" sz="2800" dirty="0"/>
              <a:t>NFRW 38</a:t>
            </a:r>
            <a:r>
              <a:rPr lang="en-US" sz="2800" baseline="30000" dirty="0"/>
              <a:t>th</a:t>
            </a:r>
            <a:r>
              <a:rPr lang="en-US" sz="2800" dirty="0"/>
              <a:t> Biennial Convention September </a:t>
            </a:r>
            <a:r>
              <a:rPr lang="en-US" sz="2800" dirty="0" smtClean="0"/>
              <a:t>10-13</a:t>
            </a:r>
            <a:r>
              <a:rPr lang="en-US" sz="2800" baseline="30000" dirty="0" smtClean="0"/>
              <a:t>th</a:t>
            </a:r>
            <a:r>
              <a:rPr lang="en-US" sz="2800" baseline="30000" dirty="0"/>
              <a:t/>
            </a:r>
            <a:br>
              <a:rPr lang="en-US" sz="2800" baseline="30000" dirty="0"/>
            </a:br>
            <a:r>
              <a:rPr lang="en-US" sz="2000" dirty="0"/>
              <a:t>Announcement of 39</a:t>
            </a:r>
            <a:r>
              <a:rPr lang="en-US" sz="2000" baseline="30000" dirty="0"/>
              <a:t>th</a:t>
            </a:r>
            <a:r>
              <a:rPr lang="en-US" sz="2000" dirty="0"/>
              <a:t> Biennial Convention </a:t>
            </a:r>
            <a:br>
              <a:rPr lang="en-US" sz="2000" dirty="0"/>
            </a:br>
            <a:r>
              <a:rPr lang="en-US" sz="2000" dirty="0"/>
              <a:t>September 14-17, 2017 - </a:t>
            </a:r>
            <a:r>
              <a:rPr lang="en-US" sz="2000" i="1" dirty="0"/>
              <a:t>Philadelphia, Pennsylvania</a:t>
            </a:r>
          </a:p>
        </p:txBody>
      </p:sp>
      <p:pic>
        <p:nvPicPr>
          <p:cNvPr id="35842" name="Picture 2" descr="C:\Users\Anita\Pictures\2015-09\2015-09-13NFRW\IMG_16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365"/>
          <a:stretch/>
        </p:blipFill>
        <p:spPr bwMode="auto">
          <a:xfrm>
            <a:off x="315000" y="1219200"/>
            <a:ext cx="8514000" cy="5148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37306194"/>
      </p:ext>
    </p:extLst>
  </p:cSld>
  <p:clrMapOvr>
    <a:masterClrMapping/>
  </p:clrMapOvr>
  <p:transition spd="slow" advClick="0" advTm="5000">
    <p:pull/>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52400"/>
            <a:ext cx="8839200" cy="990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327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08" t="5520" r="3852"/>
          <a:stretch/>
        </p:blipFill>
        <p:spPr bwMode="auto">
          <a:xfrm>
            <a:off x="2286000" y="1024452"/>
            <a:ext cx="6482185" cy="513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descr="https://scontent-sjc2-1.xx.fbcdn.net/hphotos-xfp1/v/t1.0-9/11698388_10152884667021770_2261414616627810506_n.jpg?oh=99ae5050cef2ea729af79550f0121d91&amp;oe=56A4F2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29945"/>
            <a:ext cx="3124200" cy="3124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31341794"/>
      </p:ext>
    </p:extLst>
  </p:cSld>
  <p:clrMapOvr>
    <a:masterClrMapping/>
  </p:clrMapOvr>
  <p:transition spd="slow" advClick="0" advTm="5000">
    <p:pull/>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33" y="228600"/>
            <a:ext cx="8839200" cy="1066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200" dirty="0" smtClean="0"/>
              <a:t/>
            </a:r>
            <a:br>
              <a:rPr lang="en-US" sz="3200" dirty="0" smtClean="0"/>
            </a:br>
            <a:r>
              <a:rPr lang="en-US" sz="2800" dirty="0" smtClean="0"/>
              <a:t>Kellyanne Conway, </a:t>
            </a:r>
            <a:r>
              <a:rPr lang="en-US" sz="1800" i="1" dirty="0" smtClean="0"/>
              <a:t>President and CEO, the polling coming, inc./Woman Trend – gives the poll results!</a:t>
            </a:r>
            <a:endParaRPr lang="en-US" sz="1800" i="1" dirty="0"/>
          </a:p>
        </p:txBody>
      </p:sp>
      <p:pic>
        <p:nvPicPr>
          <p:cNvPr id="17411" name="Picture 3" descr="C:\Users\Anita\Downloads\12002998_724490307694953_4578928819473593275_n.jpg"/>
          <p:cNvPicPr>
            <a:picLocks noChangeAspect="1" noChangeArrowheads="1"/>
          </p:cNvPicPr>
          <p:nvPr/>
        </p:nvPicPr>
        <p:blipFill rotWithShape="1">
          <a:blip r:embed="rId2">
            <a:extLst>
              <a:ext uri="{28A0092B-C50C-407E-A947-70E740481C1C}">
                <a14:useLocalDpi xmlns:a14="http://schemas.microsoft.com/office/drawing/2010/main" val="0"/>
              </a:ext>
            </a:extLst>
          </a:blip>
          <a:srcRect t="18568" r="2321" b="7248"/>
          <a:stretch/>
        </p:blipFill>
        <p:spPr bwMode="auto">
          <a:xfrm>
            <a:off x="219257" y="1426030"/>
            <a:ext cx="8705487" cy="495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63294194"/>
      </p:ext>
    </p:extLst>
  </p:cSld>
  <p:clrMapOvr>
    <a:masterClrMapping/>
  </p:clrMapOvr>
  <p:transition spd="slow" advClick="0" advTm="5000">
    <p:pull/>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609600"/>
            <a:ext cx="8839200" cy="76200"/>
          </a:xfrm>
        </p:spPr>
        <p:txBody>
          <a:bodyPr>
            <a:noAutofit/>
          </a:bodyPr>
          <a:lstStyle/>
          <a:p>
            <a:r>
              <a:rPr lang="en-US" sz="2800" dirty="0"/>
              <a:t>NFRW 38</a:t>
            </a:r>
            <a:r>
              <a:rPr lang="en-US" sz="2800" baseline="30000" dirty="0"/>
              <a:t>th</a:t>
            </a:r>
            <a:r>
              <a:rPr lang="en-US" sz="2800" dirty="0"/>
              <a:t> Biennial Convention September </a:t>
            </a:r>
            <a:r>
              <a:rPr lang="en-US" sz="2800" dirty="0" smtClean="0"/>
              <a:t>10-13</a:t>
            </a:r>
            <a:r>
              <a:rPr lang="en-US" sz="2800" baseline="30000" dirty="0" smtClean="0"/>
              <a:t>th</a:t>
            </a:r>
            <a:br>
              <a:rPr lang="en-US" sz="2800" baseline="30000" dirty="0" smtClean="0"/>
            </a:br>
            <a:r>
              <a:rPr lang="en-US" sz="2800" dirty="0" err="1" smtClean="0"/>
              <a:t>Kellyanne</a:t>
            </a:r>
            <a:r>
              <a:rPr lang="en-US" sz="2800" dirty="0" smtClean="0"/>
              <a:t> </a:t>
            </a:r>
            <a:r>
              <a:rPr lang="en-US" sz="2800" dirty="0"/>
              <a:t>Conway</a:t>
            </a:r>
            <a:r>
              <a:rPr lang="en-US" sz="4000" dirty="0"/>
              <a:t>, </a:t>
            </a:r>
            <a:r>
              <a:rPr lang="en-US" sz="1800" i="1" dirty="0"/>
              <a:t>President and CEO, the polling coming, </a:t>
            </a:r>
            <a:r>
              <a:rPr lang="en-US" sz="1800" i="1" dirty="0" err="1"/>
              <a:t>inc.</a:t>
            </a:r>
            <a:r>
              <a:rPr lang="en-US" sz="1800" i="1" dirty="0"/>
              <a:t>/Woman Trend – gives the poll </a:t>
            </a:r>
            <a:r>
              <a:rPr lang="en-US" sz="1800" i="1" dirty="0" err="1"/>
              <a:t>resultsl</a:t>
            </a:r>
            <a:endParaRPr lang="en-US" sz="1800" i="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884" y="1371600"/>
            <a:ext cx="8426233" cy="5278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54916922"/>
      </p:ext>
    </p:extLst>
  </p:cSld>
  <p:clrMapOvr>
    <a:masterClrMapping/>
  </p:clrMapOvr>
  <p:transition spd="slow" advClick="0" advTm="5000">
    <p:pull/>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72" y="228601"/>
            <a:ext cx="8394056" cy="649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3106229"/>
      </p:ext>
    </p:extLst>
  </p:cSld>
  <p:clrMapOvr>
    <a:masterClrMapping/>
  </p:clrMapOvr>
  <p:transition spd="slow" advClick="0" advTm="5000">
    <p:pull/>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71" y="120759"/>
            <a:ext cx="8645259" cy="6584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961709"/>
      </p:ext>
    </p:extLst>
  </p:cSld>
  <p:clrMapOvr>
    <a:masterClrMapping/>
  </p:clrMapOvr>
  <p:transition spd="slow" advClick="0" advTm="500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09563"/>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sp>
        <p:nvSpPr>
          <p:cNvPr id="7" name="Rectangle 6"/>
          <p:cNvSpPr/>
          <p:nvPr/>
        </p:nvSpPr>
        <p:spPr>
          <a:xfrm>
            <a:off x="2929485" y="370003"/>
            <a:ext cx="3155031" cy="369332"/>
          </a:xfrm>
          <a:prstGeom prst="rect">
            <a:avLst/>
          </a:prstGeom>
        </p:spPr>
        <p:txBody>
          <a:bodyPr wrap="none">
            <a:spAutoFit/>
          </a:bodyPr>
          <a:lstStyle/>
          <a:p>
            <a:r>
              <a:rPr lang="en-US" cap="all" dirty="0" smtClean="0"/>
              <a:t>Sightseeing at TALIESIN </a:t>
            </a:r>
            <a:r>
              <a:rPr lang="en-US" cap="all" dirty="0"/>
              <a:t>WEST</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800"/>
          <a:stretch/>
        </p:blipFill>
        <p:spPr bwMode="auto">
          <a:xfrm>
            <a:off x="697002" y="885370"/>
            <a:ext cx="7749997" cy="5591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03538272"/>
      </p:ext>
    </p:extLst>
  </p:cSld>
  <p:clrMapOvr>
    <a:masterClrMapping/>
  </p:clrMapOvr>
  <p:transition spd="slow" advClick="0" advTm="5000">
    <p:pull/>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2"/>
          <a:stretch/>
        </p:blipFill>
        <p:spPr bwMode="auto">
          <a:xfrm>
            <a:off x="424276" y="199879"/>
            <a:ext cx="8338724" cy="650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994455"/>
      </p:ext>
    </p:extLst>
  </p:cSld>
  <p:clrMapOvr>
    <a:masterClrMapping/>
  </p:clrMapOvr>
  <p:transition spd="slow" advClick="0" advTm="5000">
    <p:pull/>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87124"/>
            <a:ext cx="8915400" cy="641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1920"/>
      </p:ext>
    </p:extLst>
  </p:cSld>
  <p:clrMapOvr>
    <a:masterClrMapping/>
  </p:clrMapOvr>
  <p:transition spd="slow" advClick="0" advTm="5000">
    <p:pull/>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59" y="152400"/>
            <a:ext cx="8765483"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430810"/>
      </p:ext>
    </p:extLst>
  </p:cSld>
  <p:clrMapOvr>
    <a:masterClrMapping/>
  </p:clrMapOvr>
  <p:transition spd="slow" advClick="0" advTm="5000">
    <p:pull/>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77" y="304800"/>
            <a:ext cx="854444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287135"/>
      </p:ext>
    </p:extLst>
  </p:cSld>
  <p:clrMapOvr>
    <a:masterClrMapping/>
  </p:clrMapOvr>
  <p:transition spd="slow" advClick="0" advTm="5000">
    <p:pull/>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87" y="152400"/>
            <a:ext cx="8823426"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082889"/>
      </p:ext>
    </p:extLst>
  </p:cSld>
  <p:clrMapOvr>
    <a:masterClrMapping/>
  </p:clrMapOvr>
  <p:transition spd="slow" advClick="0" advTm="5000">
    <p:pull/>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4"/>
          <a:stretch/>
        </p:blipFill>
        <p:spPr bwMode="auto">
          <a:xfrm>
            <a:off x="228600" y="123230"/>
            <a:ext cx="8534400" cy="661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34474"/>
      </p:ext>
    </p:extLst>
  </p:cSld>
  <p:clrMapOvr>
    <a:masterClrMapping/>
  </p:clrMapOvr>
  <p:transition spd="slow" advClick="0" advTm="5000">
    <p:pull/>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53" y="228600"/>
            <a:ext cx="858669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502721"/>
      </p:ext>
    </p:extLst>
  </p:cSld>
  <p:clrMapOvr>
    <a:masterClrMapping/>
  </p:clrMapOvr>
  <p:transition spd="slow" advClick="0" advTm="5000">
    <p:pull/>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8" y="235857"/>
            <a:ext cx="8824118" cy="616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113359"/>
      </p:ext>
    </p:extLst>
  </p:cSld>
  <p:clrMapOvr>
    <a:masterClrMapping/>
  </p:clrMapOvr>
  <p:transition spd="slow" advClick="0" advTm="5000">
    <p:pull/>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84" y="107739"/>
            <a:ext cx="8867233" cy="672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0713757"/>
      </p:ext>
    </p:extLst>
  </p:cSld>
  <p:clrMapOvr>
    <a:masterClrMapping/>
  </p:clrMapOvr>
  <p:transition spd="slow" advClick="0" advTm="5000">
    <p:pull/>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12" y="152400"/>
            <a:ext cx="8655776" cy="636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611315"/>
      </p:ext>
    </p:extLst>
  </p:cSld>
  <p:clrMapOvr>
    <a:masterClrMapping/>
  </p:clrMapOvr>
  <p:transition spd="slow" advClick="0" advTm="5000">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sp>
        <p:nvSpPr>
          <p:cNvPr id="3" name="Content Placeholder 2"/>
          <p:cNvSpPr>
            <a:spLocks noGrp="1"/>
          </p:cNvSpPr>
          <p:nvPr>
            <p:ph sz="half" idx="1"/>
          </p:nvPr>
        </p:nvSpPr>
        <p:spPr>
          <a:xfrm>
            <a:off x="457200" y="914400"/>
            <a:ext cx="4038600" cy="5638800"/>
          </a:xfrm>
          <a:ln>
            <a:solidFill>
              <a:schemeClr val="tx1"/>
            </a:solidFill>
          </a:ln>
        </p:spPr>
        <p:txBody>
          <a:bodyPr>
            <a:normAutofit/>
          </a:bodyPr>
          <a:lstStyle/>
          <a:p>
            <a:pPr marL="0" indent="0" algn="ctr">
              <a:buNone/>
            </a:pPr>
            <a:r>
              <a:rPr lang="en-US" b="1" dirty="0" smtClean="0"/>
              <a:t>Campaign </a:t>
            </a:r>
            <a:r>
              <a:rPr lang="en-US" b="1" dirty="0"/>
              <a:t>Management </a:t>
            </a:r>
            <a:r>
              <a:rPr lang="en-US" b="1" dirty="0" smtClean="0"/>
              <a:t>Seminar Instructor: </a:t>
            </a:r>
          </a:p>
          <a:p>
            <a:pPr marL="0" indent="0" algn="ctr">
              <a:buNone/>
            </a:pPr>
            <a:r>
              <a:rPr lang="en-US" b="1" dirty="0" smtClean="0"/>
              <a:t> Holly Robichaud; Political Consultant, Analyst and Instructor.</a:t>
            </a:r>
          </a:p>
        </p:txBody>
      </p:sp>
      <p:sp>
        <p:nvSpPr>
          <p:cNvPr id="4" name="Content Placeholder 3"/>
          <p:cNvSpPr>
            <a:spLocks noGrp="1"/>
          </p:cNvSpPr>
          <p:nvPr>
            <p:ph sz="half" idx="2"/>
          </p:nvPr>
        </p:nvSpPr>
        <p:spPr>
          <a:xfrm>
            <a:off x="4648200" y="914400"/>
            <a:ext cx="4038600" cy="5638800"/>
          </a:xfrm>
          <a:ln>
            <a:solidFill>
              <a:schemeClr val="tx1"/>
            </a:solidFill>
          </a:ln>
        </p:spPr>
        <p:txBody>
          <a:bodyPr>
            <a:normAutofit/>
          </a:bodyPr>
          <a:lstStyle/>
          <a:p>
            <a:pPr marL="0" indent="0" algn="ctr">
              <a:buNone/>
            </a:pPr>
            <a:r>
              <a:rPr lang="en-US" b="1" dirty="0" smtClean="0"/>
              <a:t>Leadership Training Seminar Instructor:</a:t>
            </a:r>
          </a:p>
          <a:p>
            <a:pPr marL="0" indent="0" algn="ctr">
              <a:buNone/>
            </a:pPr>
            <a:r>
              <a:rPr lang="en-US" b="1" dirty="0" smtClean="0"/>
              <a:t>Nancy Bosckar; Author, Professor, Trainer and Consultant.</a:t>
            </a:r>
          </a:p>
          <a:p>
            <a:pPr marL="0" indent="0">
              <a:buNone/>
            </a:pPr>
            <a:endParaRPr lang="en-US" dirty="0"/>
          </a:p>
        </p:txBody>
      </p:sp>
      <p:pic>
        <p:nvPicPr>
          <p:cNvPr id="3076" name="Picture 4" descr="Holly Robicha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608612"/>
            <a:ext cx="28194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descr="Nancy Bocsk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97726"/>
            <a:ext cx="28194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90387859"/>
      </p:ext>
    </p:extLst>
  </p:cSld>
  <p:clrMapOvr>
    <a:masterClrMapping/>
  </p:clrMapOvr>
  <p:transition spd="slow" advClick="0" advTm="5000">
    <p:pull/>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22" y="76200"/>
            <a:ext cx="8757557" cy="6651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522847"/>
      </p:ext>
    </p:extLst>
  </p:cSld>
  <p:clrMapOvr>
    <a:masterClrMapping/>
  </p:clrMapOvr>
  <p:transition spd="slow" advClick="0" advTm="5000">
    <p:pull/>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05928"/>
            <a:ext cx="8763000" cy="6689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919231"/>
      </p:ext>
    </p:extLst>
  </p:cSld>
  <p:clrMapOvr>
    <a:masterClrMapping/>
  </p:clrMapOvr>
  <p:transition spd="slow" advClick="0" advTm="5000">
    <p:pull/>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5" t="5750"/>
          <a:stretch/>
        </p:blipFill>
        <p:spPr bwMode="auto">
          <a:xfrm>
            <a:off x="65875" y="152400"/>
            <a:ext cx="9012251" cy="666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264190"/>
      </p:ext>
    </p:extLst>
  </p:cSld>
  <p:clrMapOvr>
    <a:masterClrMapping/>
  </p:clrMapOvr>
  <p:transition spd="slow" advClick="0" advTm="5000">
    <p:pull/>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6200" y="152400"/>
            <a:ext cx="88392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NFRW 38</a:t>
            </a:r>
            <a:r>
              <a:rPr lang="en-US" sz="2800" baseline="30000" dirty="0"/>
              <a:t>th</a:t>
            </a:r>
            <a:r>
              <a:rPr lang="en-US" sz="2800" dirty="0"/>
              <a:t> Biennial Convention September </a:t>
            </a:r>
            <a:r>
              <a:rPr lang="en-US" sz="2800" dirty="0" smtClean="0"/>
              <a:t>10-13</a:t>
            </a:r>
            <a:r>
              <a:rPr lang="en-US" sz="2800" baseline="30000" dirty="0" smtClean="0"/>
              <a:t>th</a:t>
            </a:r>
          </a:p>
          <a:p>
            <a:r>
              <a:rPr lang="en-US" sz="3600" i="1" baseline="30000" dirty="0" smtClean="0"/>
              <a:t>Turning over the gavel!</a:t>
            </a:r>
            <a:endParaRPr lang="en-US" sz="3600" i="1" dirty="0"/>
          </a:p>
        </p:txBody>
      </p:sp>
      <p:pic>
        <p:nvPicPr>
          <p:cNvPr id="399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022"/>
          <a:stretch/>
        </p:blipFill>
        <p:spPr bwMode="auto">
          <a:xfrm>
            <a:off x="1741034" y="1103086"/>
            <a:ext cx="5661932" cy="5450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50927987"/>
      </p:ext>
    </p:extLst>
  </p:cSld>
  <p:clrMapOvr>
    <a:masterClrMapping/>
  </p:clrMapOvr>
  <p:transition spd="slow" advClick="0" advTm="5000">
    <p:pull/>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 y="304800"/>
            <a:ext cx="88392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50178" name="Picture 2" descr="http://themissouritimes.com/wp-content/uploads/2013/09/Untitled-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96" y="1295400"/>
            <a:ext cx="8760408" cy="4717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54304452"/>
      </p:ext>
    </p:extLst>
  </p:cSld>
  <p:clrMapOvr>
    <a:masterClrMapping/>
  </p:clrMapOvr>
  <p:transition spd="slow" advClick="0" advTm="5000">
    <p:pull/>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 y="152401"/>
            <a:ext cx="8839200" cy="228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696686"/>
            <a:ext cx="7543800" cy="565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3142763" y="5257800"/>
            <a:ext cx="2858475"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Pooped!</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105646486"/>
      </p:ext>
    </p:extLst>
  </p:cSld>
  <p:clrMapOvr>
    <a:masterClrMapping/>
  </p:clrMapOvr>
  <p:transition spd="slow" advClick="0" advTm="5000">
    <p:pull/>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5144" y="401276"/>
            <a:ext cx="6313713" cy="1200329"/>
          </a:xfrm>
          <a:prstGeom prst="rect">
            <a:avLst/>
          </a:prstGeom>
          <a:noFill/>
        </p:spPr>
        <p:txBody>
          <a:bodyPr wrap="square" rtlCol="0">
            <a:spAutoFit/>
          </a:bodyPr>
          <a:lstStyle/>
          <a:p>
            <a:pPr algn="ctr"/>
            <a:r>
              <a:rPr lang="en-US" b="1" i="1" dirty="0" smtClean="0">
                <a:solidFill>
                  <a:srgbClr val="FF0000"/>
                </a:solidFill>
              </a:rPr>
              <a:t>Photos provided by various members of the Nevada delegation.  In addition, some photos were taken from various Facebook and website posts including the National Federation of Republican Women’s Facebook page and website.</a:t>
            </a:r>
            <a:endParaRPr lang="en-US" b="1" i="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857" y="273637"/>
            <a:ext cx="1327968" cy="132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292" y="1676400"/>
            <a:ext cx="7481416" cy="48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txBox="1">
            <a:spLocks/>
          </p:cNvSpPr>
          <p:nvPr/>
        </p:nvSpPr>
        <p:spPr>
          <a:xfrm>
            <a:off x="128340" y="32656"/>
            <a:ext cx="8839200" cy="6096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NFRW 38</a:t>
            </a:r>
            <a:r>
              <a:rPr lang="en-US" sz="2800" baseline="30000" dirty="0"/>
              <a:t>th</a:t>
            </a:r>
            <a:r>
              <a:rPr lang="en-US" sz="2800" dirty="0"/>
              <a:t> Biennial Convention September 10-13</a:t>
            </a:r>
            <a:r>
              <a:rPr lang="en-US" sz="2800" baseline="30000" dirty="0"/>
              <a:t>th</a:t>
            </a:r>
            <a:endParaRPr lang="en-US" sz="2800" i="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54" y="424544"/>
            <a:ext cx="1138730" cy="1138730"/>
          </a:xfrm>
          <a:prstGeom prst="rect">
            <a:avLst/>
          </a:prstGeom>
        </p:spPr>
      </p:pic>
    </p:spTree>
    <p:extLst>
      <p:ext uri="{BB962C8B-B14F-4D97-AF65-F5344CB8AC3E}">
        <p14:creationId xmlns:p14="http://schemas.microsoft.com/office/powerpoint/2010/main" val="1357024058"/>
      </p:ext>
    </p:extLst>
  </p:cSld>
  <p:clrMapOvr>
    <a:masterClrMapping/>
  </p:clrMapOvr>
  <p:transition spd="slow" advClick="0" advTm="5000">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8686800" cy="1447799"/>
          </a:xfrm>
        </p:spPr>
        <p:txBody>
          <a:bodyPr>
            <a:normAutofit/>
          </a:bodyPr>
          <a:lstStyle/>
          <a:p>
            <a:r>
              <a:rPr lang="en-US" sz="2800" dirty="0"/>
              <a:t>NFRW 38</a:t>
            </a:r>
            <a:r>
              <a:rPr lang="en-US" sz="2800" baseline="30000" dirty="0"/>
              <a:t>th</a:t>
            </a:r>
            <a:r>
              <a:rPr lang="en-US" sz="2800" dirty="0"/>
              <a:t> Biennial Convention September </a:t>
            </a:r>
            <a:r>
              <a:rPr lang="en-US" sz="2800" dirty="0" smtClean="0"/>
              <a:t>10-13</a:t>
            </a:r>
            <a:r>
              <a:rPr lang="en-US" sz="2800" baseline="30000" dirty="0" smtClean="0"/>
              <a:t>th</a:t>
            </a:r>
            <a:r>
              <a:rPr lang="en-US" sz="2800" dirty="0" smtClean="0"/>
              <a:t> </a:t>
            </a:r>
            <a:br>
              <a:rPr lang="en-US" sz="2800" dirty="0" smtClean="0"/>
            </a:br>
            <a:r>
              <a:rPr lang="en-US" sz="2000" dirty="0" smtClean="0"/>
              <a:t>Friday Lunch Speaker was Christine Jones, Former Executive VP for GoDaddy.com and candidate for Arizona Governor</a:t>
            </a:r>
            <a:endParaRPr lang="en-US" sz="2000" dirty="0"/>
          </a:p>
        </p:txBody>
      </p:sp>
      <p:pic>
        <p:nvPicPr>
          <p:cNvPr id="1026" name="Picture 2" descr="C:\Users\Anita\Pictures\2015-09\2015-09-13NFRW\IMG_152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29" t="23005" r="15833" b="15979"/>
          <a:stretch/>
        </p:blipFill>
        <p:spPr bwMode="auto">
          <a:xfrm>
            <a:off x="381000" y="1524708"/>
            <a:ext cx="8382000" cy="5098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22353051"/>
      </p:ext>
    </p:extLst>
  </p:cSld>
  <p:clrMapOvr>
    <a:masterClrMapping/>
  </p:clrMapOvr>
  <p:transition spd="slow" advClick="0" advTm="500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0"/>
            <a:ext cx="9133114" cy="944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 delegation was invited to meet Senator Ted Cruz’ wife, Heidi</a:t>
            </a:r>
            <a:endParaRPr lang="en-US" sz="22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990600"/>
            <a:ext cx="7457017" cy="5592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748220"/>
      </p:ext>
    </p:extLst>
  </p:cSld>
  <p:clrMapOvr>
    <a:masterClrMapping/>
  </p:clrMapOvr>
  <p:transition spd="slow" advClick="0" advTm="5000">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4267200" cy="531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1"/>
          <p:cNvSpPr>
            <a:spLocks noGrp="1"/>
          </p:cNvSpPr>
          <p:nvPr>
            <p:ph type="title"/>
          </p:nvPr>
        </p:nvSpPr>
        <p:spPr>
          <a:xfrm>
            <a:off x="-29029" y="21771"/>
            <a:ext cx="9133114" cy="944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 delegation was invited to meet Senator Ted Cruz’ wife, Heidi</a:t>
            </a:r>
            <a:endParaRPr lang="en-US" sz="2200" dirty="0"/>
          </a:p>
        </p:txBody>
      </p:sp>
    </p:spTree>
    <p:extLst>
      <p:ext uri="{BB962C8B-B14F-4D97-AF65-F5344CB8AC3E}">
        <p14:creationId xmlns:p14="http://schemas.microsoft.com/office/powerpoint/2010/main" val="2649696639"/>
      </p:ext>
    </p:extLst>
  </p:cSld>
  <p:clrMapOvr>
    <a:masterClrMapping/>
  </p:clrMapOvr>
  <p:transition spd="slow" advClick="0" advTm="5000">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029" y="21771"/>
            <a:ext cx="9133114" cy="944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 delegation was invited to meet Senator Ted Cruz’ wife, Heidi</a:t>
            </a:r>
            <a:endParaRPr lang="en-US" sz="220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155"/>
          <a:stretch/>
        </p:blipFill>
        <p:spPr bwMode="auto">
          <a:xfrm>
            <a:off x="870857" y="1143000"/>
            <a:ext cx="7315200" cy="5395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55916462"/>
      </p:ext>
    </p:extLst>
  </p:cSld>
  <p:clrMapOvr>
    <a:masterClrMapping/>
  </p:clrMapOvr>
  <p:transition spd="slow" advClick="0" advTm="500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334"/>
          <a:stretch/>
        </p:blipFill>
        <p:spPr bwMode="auto">
          <a:xfrm>
            <a:off x="609600" y="1081314"/>
            <a:ext cx="7875814" cy="5532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1"/>
          <p:cNvSpPr>
            <a:spLocks noGrp="1"/>
          </p:cNvSpPr>
          <p:nvPr>
            <p:ph type="title"/>
          </p:nvPr>
        </p:nvSpPr>
        <p:spPr>
          <a:xfrm>
            <a:off x="10886" y="0"/>
            <a:ext cx="9133114" cy="944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 delegation was invited to meet Senator Ted Cruz’ wife, Heidi</a:t>
            </a:r>
            <a:endParaRPr lang="en-US" sz="2200" dirty="0"/>
          </a:p>
        </p:txBody>
      </p:sp>
    </p:spTree>
    <p:extLst>
      <p:ext uri="{BB962C8B-B14F-4D97-AF65-F5344CB8AC3E}">
        <p14:creationId xmlns:p14="http://schemas.microsoft.com/office/powerpoint/2010/main" val="1697030649"/>
      </p:ext>
    </p:extLst>
  </p:cSld>
  <p:clrMapOvr>
    <a:masterClrMapping/>
  </p:clrMapOvr>
  <p:transition spd="slow" advClick="0" advTm="5000">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1" descr="http://disabilityrightsgalaxy.com/wordpress/wp-content/uploads/2011/03/New-Mexic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s://scontent-sjc2-1.xx.fbcdn.net/hphotos-xpf1/v/t1.0-9/12009647_10153647987397650_1089632245986377252_n.jpg?oh=9135cd2bdb6c1dad5bc2157553b53f84&amp;oe=569F5B08"/>
          <p:cNvPicPr>
            <a:picLocks noChangeAspect="1" noChangeArrowheads="1"/>
          </p:cNvPicPr>
          <p:nvPr/>
        </p:nvPicPr>
        <p:blipFill rotWithShape="1">
          <a:blip r:embed="rId2">
            <a:extLst>
              <a:ext uri="{28A0092B-C50C-407E-A947-70E740481C1C}">
                <a14:useLocalDpi xmlns:a14="http://schemas.microsoft.com/office/drawing/2010/main" val="0"/>
              </a:ext>
            </a:extLst>
          </a:blip>
          <a:srcRect t="30216"/>
          <a:stretch/>
        </p:blipFill>
        <p:spPr bwMode="auto">
          <a:xfrm>
            <a:off x="381001" y="731157"/>
            <a:ext cx="8381999" cy="5849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itle 1"/>
          <p:cNvSpPr txBox="1">
            <a:spLocks/>
          </p:cNvSpPr>
          <p:nvPr/>
        </p:nvSpPr>
        <p:spPr>
          <a:xfrm>
            <a:off x="457200" y="1603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t>NFRW 38</a:t>
            </a:r>
            <a:r>
              <a:rPr lang="en-US" sz="2800" baseline="30000" smtClean="0"/>
              <a:t>th</a:t>
            </a:r>
            <a:r>
              <a:rPr lang="en-US" sz="2800" smtClean="0"/>
              <a:t> Biennial Convention September 10-13</a:t>
            </a:r>
            <a:r>
              <a:rPr lang="en-US" sz="2800" baseline="30000" smtClean="0"/>
              <a:t>th</a:t>
            </a:r>
            <a:endParaRPr lang="en-US" sz="2800" dirty="0"/>
          </a:p>
        </p:txBody>
      </p:sp>
    </p:spTree>
    <p:extLst>
      <p:ext uri="{BB962C8B-B14F-4D97-AF65-F5344CB8AC3E}">
        <p14:creationId xmlns:p14="http://schemas.microsoft.com/office/powerpoint/2010/main" val="3259480411"/>
      </p:ext>
    </p:extLst>
  </p:cSld>
  <p:clrMapOvr>
    <a:masterClrMapping/>
  </p:clrMapOvr>
  <p:transition spd="slow" advClick="0" advTm="5000">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45092" y="990600"/>
            <a:ext cx="7253817" cy="5516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itle 1"/>
          <p:cNvSpPr>
            <a:spLocks noGrp="1"/>
          </p:cNvSpPr>
          <p:nvPr>
            <p:ph type="title"/>
          </p:nvPr>
        </p:nvSpPr>
        <p:spPr>
          <a:xfrm>
            <a:off x="10886" y="0"/>
            <a:ext cx="9133114" cy="944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 delegation was invited to meet Senator Ted Cruz’ wife, Heidi</a:t>
            </a:r>
            <a:endParaRPr lang="en-US" sz="2200" dirty="0"/>
          </a:p>
        </p:txBody>
      </p:sp>
    </p:spTree>
    <p:extLst>
      <p:ext uri="{BB962C8B-B14F-4D97-AF65-F5344CB8AC3E}">
        <p14:creationId xmlns:p14="http://schemas.microsoft.com/office/powerpoint/2010/main" val="1543628246"/>
      </p:ext>
    </p:extLst>
  </p:cSld>
  <p:clrMapOvr>
    <a:masterClrMapping/>
  </p:clrMapOvr>
  <p:transition spd="slow" advClick="0" advTm="5000">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nita\Pictures\2015-09\2015-09-13NFRW\From Others\From Lori\Heidi.jpg"/>
          <p:cNvPicPr>
            <a:picLocks noChangeAspect="1" noChangeArrowheads="1"/>
          </p:cNvPicPr>
          <p:nvPr/>
        </p:nvPicPr>
        <p:blipFill rotWithShape="1">
          <a:blip r:embed="rId2">
            <a:extLst>
              <a:ext uri="{28A0092B-C50C-407E-A947-70E740481C1C}">
                <a14:useLocalDpi xmlns:a14="http://schemas.microsoft.com/office/drawing/2010/main" val="0"/>
              </a:ext>
            </a:extLst>
          </a:blip>
          <a:srcRect l="2274" t="11013" r="15507"/>
          <a:stretch/>
        </p:blipFill>
        <p:spPr bwMode="auto">
          <a:xfrm>
            <a:off x="316455" y="1219200"/>
            <a:ext cx="8511091"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itle 1"/>
          <p:cNvSpPr>
            <a:spLocks noGrp="1"/>
          </p:cNvSpPr>
          <p:nvPr>
            <p:ph type="title"/>
          </p:nvPr>
        </p:nvSpPr>
        <p:spPr>
          <a:xfrm>
            <a:off x="10886" y="0"/>
            <a:ext cx="9133114" cy="944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 delegation was invited to meet Senator Ted Cruz’ wife, Heidi</a:t>
            </a:r>
            <a:endParaRPr lang="en-US" sz="2200" dirty="0"/>
          </a:p>
        </p:txBody>
      </p:sp>
    </p:spTree>
    <p:extLst>
      <p:ext uri="{BB962C8B-B14F-4D97-AF65-F5344CB8AC3E}">
        <p14:creationId xmlns:p14="http://schemas.microsoft.com/office/powerpoint/2010/main" val="3422997268"/>
      </p:ext>
    </p:extLst>
  </p:cSld>
  <p:clrMapOvr>
    <a:masterClrMapping/>
  </p:clrMapOvr>
  <p:transition spd="slow" advClick="0" advTm="5000">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descr="http://files.doobybrain.com/wp-content/uploads/2013/05/diamon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881" b="7403"/>
          <a:stretch/>
        </p:blipFill>
        <p:spPr bwMode="auto">
          <a:xfrm>
            <a:off x="6248400" y="2286000"/>
            <a:ext cx="2438400" cy="155302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pPr marL="0" indent="0" algn="ctr">
              <a:buNone/>
            </a:pPr>
            <a:r>
              <a:rPr lang="en-US" u="sng" dirty="0" smtClean="0"/>
              <a:t>Nevada Diamond Awards</a:t>
            </a:r>
          </a:p>
          <a:p>
            <a:r>
              <a:rPr lang="en-US" dirty="0" smtClean="0"/>
              <a:t>Boulder City Republican Women</a:t>
            </a:r>
          </a:p>
          <a:p>
            <a:r>
              <a:rPr lang="en-US" dirty="0" smtClean="0"/>
              <a:t>Carson City Republican Women</a:t>
            </a:r>
          </a:p>
          <a:p>
            <a:r>
              <a:rPr lang="en-US" dirty="0" smtClean="0"/>
              <a:t>Douglas County Republican Women</a:t>
            </a:r>
          </a:p>
          <a:p>
            <a:r>
              <a:rPr lang="en-US" dirty="0" smtClean="0"/>
              <a:t>Fernley Republican Women</a:t>
            </a:r>
          </a:p>
          <a:p>
            <a:r>
              <a:rPr lang="en-US" dirty="0" smtClean="0"/>
              <a:t>Incline Village/Crystal Bay Republican Women</a:t>
            </a:r>
          </a:p>
          <a:p>
            <a:r>
              <a:rPr lang="en-US" dirty="0" smtClean="0"/>
              <a:t>Southern Hills Republican Women</a:t>
            </a:r>
            <a:endParaRPr lang="en-US" dirty="0"/>
          </a:p>
        </p:txBody>
      </p:sp>
      <p:sp>
        <p:nvSpPr>
          <p:cNvPr id="6" name="Title 1"/>
          <p:cNvSpPr>
            <a:spLocks noGrp="1"/>
          </p:cNvSpPr>
          <p:nvPr>
            <p:ph type="title"/>
          </p:nvPr>
        </p:nvSpPr>
        <p:spPr>
          <a:xfrm>
            <a:off x="10886" y="0"/>
            <a:ext cx="9133114" cy="1447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Nevada’s Club President’s were invited to the Achievement Awards Ceremony.  Nevada received thirteen awards.</a:t>
            </a:r>
            <a:endParaRPr lang="en-US" sz="2200" dirty="0"/>
          </a:p>
        </p:txBody>
      </p:sp>
    </p:spTree>
    <p:extLst>
      <p:ext uri="{BB962C8B-B14F-4D97-AF65-F5344CB8AC3E}">
        <p14:creationId xmlns:p14="http://schemas.microsoft.com/office/powerpoint/2010/main" val="768325814"/>
      </p:ext>
    </p:extLst>
  </p:cSld>
  <p:clrMapOvr>
    <a:masterClrMapping/>
  </p:clrMapOvr>
  <p:transition spd="slow" advClick="0" advTm="5000">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86400"/>
          </a:xfrm>
        </p:spPr>
        <p:txBody>
          <a:bodyPr>
            <a:normAutofit lnSpcReduction="10000"/>
          </a:bodyPr>
          <a:lstStyle/>
          <a:p>
            <a:pPr marL="0" indent="0" algn="ctr">
              <a:buNone/>
            </a:pPr>
            <a:r>
              <a:rPr lang="en-US" u="sng" dirty="0" smtClean="0"/>
              <a:t>Nevada Gold Awards</a:t>
            </a:r>
          </a:p>
          <a:p>
            <a:r>
              <a:rPr lang="en-US" dirty="0" smtClean="0"/>
              <a:t>Active Republican Women</a:t>
            </a:r>
          </a:p>
          <a:p>
            <a:r>
              <a:rPr lang="en-US" dirty="0" smtClean="0"/>
              <a:t>Mesquite Republican Women </a:t>
            </a:r>
          </a:p>
          <a:p>
            <a:r>
              <a:rPr lang="en-US" dirty="0"/>
              <a:t>Republican Women of Reno</a:t>
            </a:r>
          </a:p>
          <a:p>
            <a:r>
              <a:rPr lang="en-US" dirty="0" smtClean="0"/>
              <a:t>Sierra </a:t>
            </a:r>
            <a:r>
              <a:rPr lang="en-US" dirty="0" smtClean="0"/>
              <a:t>Nevada Republican Women</a:t>
            </a:r>
          </a:p>
          <a:p>
            <a:r>
              <a:rPr lang="en-US" dirty="0" smtClean="0"/>
              <a:t>Sparks Republican Women</a:t>
            </a:r>
          </a:p>
          <a:p>
            <a:pPr marL="0" indent="0" algn="ctr">
              <a:buNone/>
            </a:pPr>
            <a:r>
              <a:rPr lang="en-US" u="sng" dirty="0" smtClean="0"/>
              <a:t>Nevada Silver Awards</a:t>
            </a:r>
          </a:p>
          <a:p>
            <a:r>
              <a:rPr lang="en-US" dirty="0" smtClean="0"/>
              <a:t>Republican Women of Las Vegas</a:t>
            </a:r>
          </a:p>
          <a:p>
            <a:pPr marL="0" indent="0" algn="ctr">
              <a:buNone/>
            </a:pPr>
            <a:r>
              <a:rPr lang="en-US" u="sng" dirty="0" smtClean="0"/>
              <a:t>Nevada </a:t>
            </a:r>
            <a:r>
              <a:rPr lang="en-US" u="sng" dirty="0" smtClean="0"/>
              <a:t>Bronze Awards</a:t>
            </a:r>
          </a:p>
          <a:p>
            <a:r>
              <a:rPr lang="en-US" dirty="0" smtClean="0"/>
              <a:t>Washoe Republican Women </a:t>
            </a:r>
          </a:p>
          <a:p>
            <a:endParaRPr lang="en-US" dirty="0" smtClean="0"/>
          </a:p>
        </p:txBody>
      </p:sp>
      <p:pic>
        <p:nvPicPr>
          <p:cNvPr id="9222" name="Picture 6" descr="http://www.bullionstreet.com/uploads/news/2015/7/14379893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7958" y="1905000"/>
            <a:ext cx="1863828" cy="186382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i.ebayimg.com/images/i/111156368363-0-1/s-l1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79139">
            <a:off x="6985142" y="3714686"/>
            <a:ext cx="1900698" cy="1900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baentertainmenttc.com/wp-content/uploads/2015/03/bronz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655" y="5279103"/>
            <a:ext cx="2368345" cy="157889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0886" y="0"/>
            <a:ext cx="9133114" cy="1371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Nevada’s Club President’s were invited to the Achievement Awards Ceremony.  Nevada received thirteen awards.</a:t>
            </a:r>
            <a:endParaRPr lang="en-US" sz="2200" dirty="0"/>
          </a:p>
        </p:txBody>
      </p:sp>
    </p:spTree>
    <p:extLst>
      <p:ext uri="{BB962C8B-B14F-4D97-AF65-F5344CB8AC3E}">
        <p14:creationId xmlns:p14="http://schemas.microsoft.com/office/powerpoint/2010/main" val="4294580812"/>
      </p:ext>
    </p:extLst>
  </p:cSld>
  <p:clrMapOvr>
    <a:masterClrMapping/>
  </p:clrMapOvr>
  <p:transition spd="slow" advClick="0" advTm="5000">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825" y="1143000"/>
            <a:ext cx="8228351"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1"/>
          <p:cNvSpPr>
            <a:spLocks noGrp="1"/>
          </p:cNvSpPr>
          <p:nvPr>
            <p:ph type="title"/>
          </p:nvPr>
        </p:nvSpPr>
        <p:spPr>
          <a:xfrm>
            <a:off x="10886" y="152400"/>
            <a:ext cx="9133114" cy="762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200" dirty="0" smtClean="0"/>
              <a:t> Nevada’s Club President’s were invited to the Achievement Awards Ceremony.  Nevada received thirteen awards.</a:t>
            </a:r>
            <a:endParaRPr lang="en-US" sz="2200" dirty="0"/>
          </a:p>
        </p:txBody>
      </p:sp>
    </p:spTree>
    <p:extLst>
      <p:ext uri="{BB962C8B-B14F-4D97-AF65-F5344CB8AC3E}">
        <p14:creationId xmlns:p14="http://schemas.microsoft.com/office/powerpoint/2010/main" val="1544450910"/>
      </p:ext>
    </p:extLst>
  </p:cSld>
  <p:clrMapOvr>
    <a:masterClrMapping/>
  </p:clrMapOvr>
  <p:transition spd="slow" advClick="0" advTm="5000">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normAutofit fontScale="90000"/>
          </a:bodyPr>
          <a:lstStyle/>
          <a:p>
            <a:r>
              <a:rPr lang="en-US" sz="3100" dirty="0"/>
              <a:t>NFRW 38</a:t>
            </a:r>
            <a:r>
              <a:rPr lang="en-US" sz="3100" baseline="30000" dirty="0"/>
              <a:t>th</a:t>
            </a:r>
            <a:r>
              <a:rPr lang="en-US" sz="3100" dirty="0"/>
              <a:t> Biennial Convention September 10-13</a:t>
            </a:r>
            <a:r>
              <a:rPr lang="en-US" sz="3100" baseline="30000" dirty="0"/>
              <a:t>th </a:t>
            </a:r>
            <a:r>
              <a:rPr lang="en-US" sz="2700" baseline="30000" dirty="0" smtClean="0"/>
              <a:t/>
            </a:r>
            <a:br>
              <a:rPr lang="en-US" sz="2700" baseline="30000" dirty="0" smtClean="0"/>
            </a:br>
            <a:r>
              <a:rPr lang="en-US" sz="3100" b="1" dirty="0" smtClean="0"/>
              <a:t>Carly Fiorina </a:t>
            </a:r>
            <a:r>
              <a:rPr lang="en-US" sz="3100" i="1" dirty="0" smtClean="0"/>
              <a:t>Republican </a:t>
            </a:r>
            <a:r>
              <a:rPr lang="en-US" sz="3100" i="1" dirty="0"/>
              <a:t>candidate, U.S. President</a:t>
            </a:r>
            <a:endParaRPr lang="en-US" sz="3100" dirty="0"/>
          </a:p>
        </p:txBody>
      </p:sp>
      <p:pic>
        <p:nvPicPr>
          <p:cNvPr id="1024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72751"/>
            <a:ext cx="3271308" cy="4906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304800" y="6179714"/>
            <a:ext cx="3352800" cy="646331"/>
          </a:xfrm>
          <a:prstGeom prst="rect">
            <a:avLst/>
          </a:prstGeom>
          <a:noFill/>
        </p:spPr>
        <p:txBody>
          <a:bodyPr wrap="square" rtlCol="0">
            <a:spAutoFit/>
          </a:bodyPr>
          <a:lstStyle/>
          <a:p>
            <a:pPr algn="ctr"/>
            <a:r>
              <a:rPr lang="en-US" b="1" dirty="0" smtClean="0"/>
              <a:t>NFRW President Kathy Brugger introduces Carly Fiorina</a:t>
            </a:r>
            <a:endParaRPr lang="en-US" b="1" dirty="0"/>
          </a:p>
        </p:txBody>
      </p:sp>
      <p:pic>
        <p:nvPicPr>
          <p:cNvPr id="1024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278"/>
          <a:stretch/>
        </p:blipFill>
        <p:spPr bwMode="auto">
          <a:xfrm>
            <a:off x="3657600" y="1239283"/>
            <a:ext cx="3857932" cy="5430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7696200" y="1600200"/>
            <a:ext cx="1143000" cy="4401205"/>
          </a:xfrm>
          <a:prstGeom prst="rect">
            <a:avLst/>
          </a:prstGeom>
          <a:noFill/>
        </p:spPr>
        <p:txBody>
          <a:bodyPr wrap="square" rtlCol="0">
            <a:spAutoFit/>
          </a:bodyPr>
          <a:lstStyle/>
          <a:p>
            <a:r>
              <a:rPr lang="en-US" sz="2000" dirty="0"/>
              <a:t>"Ladies, look at this </a:t>
            </a:r>
            <a:r>
              <a:rPr lang="en-US" sz="2000" dirty="0" smtClean="0"/>
              <a:t>face.  This </a:t>
            </a:r>
            <a:r>
              <a:rPr lang="en-US" sz="2000" dirty="0"/>
              <a:t>is the face of a </a:t>
            </a:r>
            <a:r>
              <a:rPr lang="en-US" sz="2000" dirty="0" smtClean="0"/>
              <a:t>61-year-old </a:t>
            </a:r>
            <a:r>
              <a:rPr lang="en-US" sz="2000" dirty="0"/>
              <a:t>woman. I am proud of every year and every wrinkle."</a:t>
            </a:r>
          </a:p>
        </p:txBody>
      </p:sp>
    </p:spTree>
    <p:extLst>
      <p:ext uri="{BB962C8B-B14F-4D97-AF65-F5344CB8AC3E}">
        <p14:creationId xmlns:p14="http://schemas.microsoft.com/office/powerpoint/2010/main" val="1758492974"/>
      </p:ext>
    </p:extLst>
  </p:cSld>
  <p:clrMapOvr>
    <a:masterClrMapping/>
  </p:clrMapOvr>
  <p:transition spd="slow" advClick="0" advTm="5000">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sz="3100" dirty="0"/>
              <a:t>NFRW 38</a:t>
            </a:r>
            <a:r>
              <a:rPr lang="en-US" sz="3100" baseline="30000" dirty="0"/>
              <a:t>th</a:t>
            </a:r>
            <a:r>
              <a:rPr lang="en-US" sz="3100" dirty="0"/>
              <a:t> Biennial Convention September 10-13</a:t>
            </a:r>
            <a:r>
              <a:rPr lang="en-US" sz="3100" baseline="30000" dirty="0"/>
              <a:t>th</a:t>
            </a:r>
            <a:r>
              <a:rPr lang="en-US" dirty="0" smtClean="0"/>
              <a:t/>
            </a:r>
            <a:br>
              <a:rPr lang="en-US" dirty="0" smtClean="0"/>
            </a:br>
            <a:r>
              <a:rPr lang="en-US" sz="3100" b="1" dirty="0" smtClean="0"/>
              <a:t>Carly Fiorina </a:t>
            </a:r>
            <a:r>
              <a:rPr lang="en-US" sz="3100" i="1" dirty="0" smtClean="0"/>
              <a:t>Republican candidate, U.S. President</a:t>
            </a:r>
            <a:endParaRPr lang="en-US" sz="3100"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95" y="1032810"/>
            <a:ext cx="8115210" cy="5414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23409084"/>
      </p:ext>
    </p:extLst>
  </p:cSld>
  <p:clrMapOvr>
    <a:masterClrMapping/>
  </p:clrMapOvr>
  <p:transition spd="slow" advClick="0" advTm="5000">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ontent-sjc2-1.xx.fbcdn.net/hphotos-xfp1/v/t1.0-9/12020012_1058223190877407_4790559520275818065_n.jpg?oh=f5db9fbe410a0b184cd5a1b65e8043e7&amp;oe=569E0FC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56" y="1600200"/>
            <a:ext cx="8850488"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1"/>
          <p:cNvSpPr>
            <a:spLocks noGrp="1"/>
          </p:cNvSpPr>
          <p:nvPr>
            <p:ph type="title"/>
          </p:nvPr>
        </p:nvSpPr>
        <p:spPr>
          <a:xfrm>
            <a:off x="457200" y="152400"/>
            <a:ext cx="8229600" cy="914400"/>
          </a:xfrm>
        </p:spPr>
        <p:txBody>
          <a:bodyPr>
            <a:normAutofit fontScale="90000"/>
          </a:bodyPr>
          <a:lstStyle/>
          <a:p>
            <a:r>
              <a:rPr lang="en-US" sz="3100" dirty="0"/>
              <a:t>NFRW 38</a:t>
            </a:r>
            <a:r>
              <a:rPr lang="en-US" sz="3100" baseline="30000" dirty="0"/>
              <a:t>th</a:t>
            </a:r>
            <a:r>
              <a:rPr lang="en-US" sz="3100" dirty="0"/>
              <a:t> Biennial Convention September 10-13</a:t>
            </a:r>
            <a:r>
              <a:rPr lang="en-US" sz="3100" baseline="30000" dirty="0"/>
              <a:t>th </a:t>
            </a:r>
            <a:r>
              <a:rPr lang="en-US" sz="3100" b="1" dirty="0" smtClean="0"/>
              <a:t>Carly Fiorina </a:t>
            </a:r>
            <a:r>
              <a:rPr lang="en-US" sz="3100" i="1" dirty="0" smtClean="0"/>
              <a:t>Republican candidate, U.S. President</a:t>
            </a:r>
            <a:endParaRPr lang="en-US" sz="3100" dirty="0"/>
          </a:p>
        </p:txBody>
      </p:sp>
    </p:spTree>
    <p:extLst>
      <p:ext uri="{BB962C8B-B14F-4D97-AF65-F5344CB8AC3E}">
        <p14:creationId xmlns:p14="http://schemas.microsoft.com/office/powerpoint/2010/main" val="2111169611"/>
      </p:ext>
    </p:extLst>
  </p:cSld>
  <p:clrMapOvr>
    <a:masterClrMapping/>
  </p:clrMapOvr>
  <p:transition spd="slow" advClick="0" advTm="5000">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79" y="1143000"/>
            <a:ext cx="7848243" cy="523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itle 1"/>
          <p:cNvSpPr>
            <a:spLocks noGrp="1"/>
          </p:cNvSpPr>
          <p:nvPr>
            <p:ph type="title"/>
          </p:nvPr>
        </p:nvSpPr>
        <p:spPr>
          <a:xfrm>
            <a:off x="457200" y="274638"/>
            <a:ext cx="8229600" cy="563562"/>
          </a:xfrm>
        </p:spPr>
        <p:txBody>
          <a:bodyPr>
            <a:normAutofit fontScale="90000"/>
          </a:bodyPr>
          <a:lstStyle/>
          <a:p>
            <a:r>
              <a:rPr lang="en-US" sz="3100" dirty="0"/>
              <a:t>NFRW 38</a:t>
            </a:r>
            <a:r>
              <a:rPr lang="en-US" sz="3100" baseline="30000" dirty="0"/>
              <a:t>th</a:t>
            </a:r>
            <a:r>
              <a:rPr lang="en-US" sz="3100" dirty="0"/>
              <a:t> Biennial Convention September 10-13</a:t>
            </a:r>
            <a:r>
              <a:rPr lang="en-US" sz="3100" baseline="30000" dirty="0"/>
              <a:t>th</a:t>
            </a:r>
            <a:r>
              <a:rPr lang="en-US" dirty="0" smtClean="0"/>
              <a:t/>
            </a:r>
            <a:br>
              <a:rPr lang="en-US" dirty="0" smtClean="0"/>
            </a:br>
            <a:r>
              <a:rPr lang="en-US" sz="3100" b="1" dirty="0" smtClean="0"/>
              <a:t>Carly Fiorina </a:t>
            </a:r>
            <a:r>
              <a:rPr lang="en-US" sz="3100" i="1" dirty="0" smtClean="0"/>
              <a:t>Republican candidate, U.S. President</a:t>
            </a:r>
            <a:endParaRPr lang="en-US" sz="3100" dirty="0"/>
          </a:p>
        </p:txBody>
      </p:sp>
    </p:spTree>
    <p:extLst>
      <p:ext uri="{BB962C8B-B14F-4D97-AF65-F5344CB8AC3E}">
        <p14:creationId xmlns:p14="http://schemas.microsoft.com/office/powerpoint/2010/main" val="2051706893"/>
      </p:ext>
    </p:extLst>
  </p:cSld>
  <p:clrMapOvr>
    <a:masterClrMapping/>
  </p:clrMapOvr>
  <p:transition spd="slow" advClick="0" advTm="5000">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3314" name="Picture 2" descr="http://a66c7b.medialib.glogster.com/media/9a/9aedf537ea4c37868012f165b71b320e1703e031f690328b667fd9581d69097a/imagesfgdhhdhdhhdhddh-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23" y="700091"/>
            <a:ext cx="7421554" cy="4938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304800" y="5638800"/>
            <a:ext cx="8382000" cy="954107"/>
          </a:xfrm>
          <a:prstGeom prst="rect">
            <a:avLst/>
          </a:prstGeom>
          <a:noFill/>
        </p:spPr>
        <p:txBody>
          <a:bodyPr wrap="square" rtlCol="0">
            <a:spAutoFit/>
          </a:bodyPr>
          <a:lstStyle/>
          <a:p>
            <a:pPr algn="ctr"/>
            <a:r>
              <a:rPr lang="en-US" sz="2800" b="1" dirty="0" smtClean="0"/>
              <a:t>Roseann Slonsky-Breault, President of the California Federation, presented  a beautiful 9-11 Remembrance</a:t>
            </a:r>
            <a:endParaRPr lang="en-US" sz="2800" b="1" dirty="0"/>
          </a:p>
        </p:txBody>
      </p:sp>
    </p:spTree>
    <p:extLst>
      <p:ext uri="{BB962C8B-B14F-4D97-AF65-F5344CB8AC3E}">
        <p14:creationId xmlns:p14="http://schemas.microsoft.com/office/powerpoint/2010/main" val="2126391491"/>
      </p:ext>
    </p:extLst>
  </p:cSld>
  <p:clrMapOvr>
    <a:masterClrMapping/>
  </p:clrMapOvr>
  <p:transition spd="slow" advClick="0" advTm="5000">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1" descr="http://disabilityrightsgalaxy.com/wordpress/wp-content/uploads/2011/03/New-Mexic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457200" y="1603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t>NFRW 38</a:t>
            </a:r>
            <a:r>
              <a:rPr lang="en-US" sz="2800" baseline="30000" smtClean="0"/>
              <a:t>th</a:t>
            </a:r>
            <a:r>
              <a:rPr lang="en-US" sz="2800" smtClean="0"/>
              <a:t> Biennial Convention September 10-13</a:t>
            </a:r>
            <a:r>
              <a:rPr lang="en-US" sz="2800" baseline="30000" smtClean="0"/>
              <a:t>th</a:t>
            </a:r>
            <a:endParaRPr lang="en-US" sz="2800" dirty="0"/>
          </a:p>
        </p:txBody>
      </p:sp>
      <p:pic>
        <p:nvPicPr>
          <p:cNvPr id="9219" name="Picture 3" descr="C:\Users\Anita\Downloads\11986414_10153014246786770_5565384151331825068_n (1).jpg"/>
          <p:cNvPicPr>
            <a:picLocks noChangeAspect="1" noChangeArrowheads="1"/>
          </p:cNvPicPr>
          <p:nvPr/>
        </p:nvPicPr>
        <p:blipFill rotWithShape="1">
          <a:blip r:embed="rId2">
            <a:extLst>
              <a:ext uri="{28A0092B-C50C-407E-A947-70E740481C1C}">
                <a14:useLocalDpi xmlns:a14="http://schemas.microsoft.com/office/drawing/2010/main" val="0"/>
              </a:ext>
            </a:extLst>
          </a:blip>
          <a:srcRect t="12572" b="6000"/>
          <a:stretch/>
        </p:blipFill>
        <p:spPr bwMode="auto">
          <a:xfrm>
            <a:off x="762000" y="838200"/>
            <a:ext cx="5105400" cy="5543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6096000" y="1409100"/>
            <a:ext cx="2590800" cy="4401205"/>
          </a:xfrm>
          <a:prstGeom prst="rect">
            <a:avLst/>
          </a:prstGeom>
        </p:spPr>
        <p:txBody>
          <a:bodyPr wrap="square">
            <a:spAutoFit/>
          </a:bodyPr>
          <a:lstStyle/>
          <a:p>
            <a:r>
              <a:rPr lang="en-US" sz="2800" dirty="0">
                <a:solidFill>
                  <a:schemeClr val="accent2">
                    <a:lumMod val="75000"/>
                  </a:schemeClr>
                </a:solidFill>
              </a:rPr>
              <a:t>The JW Marriott </a:t>
            </a:r>
            <a:r>
              <a:rPr lang="en-US" sz="2800" dirty="0" smtClean="0">
                <a:solidFill>
                  <a:schemeClr val="accent2">
                    <a:lumMod val="75000"/>
                  </a:schemeClr>
                </a:solidFill>
              </a:rPr>
              <a:t>prepared </a:t>
            </a:r>
            <a:r>
              <a:rPr lang="en-US" sz="2800" dirty="0">
                <a:solidFill>
                  <a:schemeClr val="accent2">
                    <a:lumMod val="75000"/>
                  </a:schemeClr>
                </a:solidFill>
              </a:rPr>
              <a:t>a signature cocktail for the NFRW Convention - the Pink Elephant Prickly Pear Margarita. </a:t>
            </a:r>
            <a:r>
              <a:rPr lang="en-US" sz="2800" dirty="0" smtClean="0">
                <a:solidFill>
                  <a:schemeClr val="accent2">
                    <a:lumMod val="75000"/>
                  </a:schemeClr>
                </a:solidFill>
              </a:rPr>
              <a:t>It was YUMMY!</a:t>
            </a:r>
            <a:endParaRPr lang="en-US" sz="2800" dirty="0">
              <a:solidFill>
                <a:schemeClr val="accent2">
                  <a:lumMod val="75000"/>
                </a:schemeClr>
              </a:solidFill>
            </a:endParaRPr>
          </a:p>
        </p:txBody>
      </p:sp>
    </p:spTree>
    <p:extLst>
      <p:ext uri="{BB962C8B-B14F-4D97-AF65-F5344CB8AC3E}">
        <p14:creationId xmlns:p14="http://schemas.microsoft.com/office/powerpoint/2010/main" val="418395295"/>
      </p:ext>
    </p:extLst>
  </p:cSld>
  <p:clrMapOvr>
    <a:masterClrMapping/>
  </p:clrMapOvr>
  <p:transition spd="slow" advClick="0" advTm="5000">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41" y="36871"/>
            <a:ext cx="8229600" cy="953729"/>
          </a:xfrm>
        </p:spPr>
        <p:txBody>
          <a:bodyPr>
            <a:normAutofit fontScale="90000"/>
          </a:bodyPr>
          <a:lstStyle/>
          <a:p>
            <a:r>
              <a:rPr lang="en-US" sz="3100" dirty="0"/>
              <a:t>NFRW 38</a:t>
            </a:r>
            <a:r>
              <a:rPr lang="en-US" sz="3100" baseline="30000" dirty="0"/>
              <a:t>th</a:t>
            </a:r>
            <a:r>
              <a:rPr lang="en-US" sz="3100" dirty="0"/>
              <a:t> Biennial Convention September 10-13</a:t>
            </a:r>
            <a:r>
              <a:rPr lang="en-US" sz="3100" baseline="30000" dirty="0"/>
              <a:t>th</a:t>
            </a:r>
            <a:r>
              <a:rPr lang="en-US" sz="3600" dirty="0" smtClean="0"/>
              <a:t/>
            </a:r>
            <a:br>
              <a:rPr lang="en-US" sz="3600" dirty="0" smtClean="0"/>
            </a:br>
            <a:endParaRPr lang="en-US" sz="3600" dirty="0"/>
          </a:p>
        </p:txBody>
      </p:sp>
      <p:sp>
        <p:nvSpPr>
          <p:cNvPr id="9" name="TextBox 8"/>
          <p:cNvSpPr txBox="1"/>
          <p:nvPr/>
        </p:nvSpPr>
        <p:spPr>
          <a:xfrm>
            <a:off x="464575" y="5972007"/>
            <a:ext cx="8001000" cy="646331"/>
          </a:xfrm>
          <a:prstGeom prst="rect">
            <a:avLst/>
          </a:prstGeom>
          <a:noFill/>
        </p:spPr>
        <p:txBody>
          <a:bodyPr wrap="square" rtlCol="0">
            <a:spAutoFit/>
          </a:bodyPr>
          <a:lstStyle/>
          <a:p>
            <a:pPr algn="ctr"/>
            <a:r>
              <a:rPr lang="en-US" b="1" dirty="0" smtClean="0"/>
              <a:t>Angela Ducey, First Lady of Arizona: The Honorable Doug Ducey, Governor of Arizona; Kathy Brugger, President of the NFRW and Sharon Day, RNC Vice Chair </a:t>
            </a:r>
            <a:endParaRPr lang="en-US"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64" y="580765"/>
            <a:ext cx="8011472" cy="5345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1143018"/>
      </p:ext>
    </p:extLst>
  </p:cSld>
  <p:clrMapOvr>
    <a:masterClrMapping/>
  </p:clrMapOvr>
  <p:transition spd="slow" advClick="0" advTm="5000">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41" y="228600"/>
            <a:ext cx="8229600" cy="609600"/>
          </a:xfrm>
        </p:spPr>
        <p:txBody>
          <a:bodyPr>
            <a:normAutofit fontScale="90000"/>
          </a:bodyPr>
          <a:lstStyle/>
          <a:p>
            <a:r>
              <a:rPr lang="en-US" sz="3100" dirty="0"/>
              <a:t>NFRW 38</a:t>
            </a:r>
            <a:r>
              <a:rPr lang="en-US" sz="3100" baseline="30000" dirty="0"/>
              <a:t>th</a:t>
            </a:r>
            <a:r>
              <a:rPr lang="en-US" sz="3100" dirty="0"/>
              <a:t> Biennial Convention September 10-13</a:t>
            </a:r>
            <a:r>
              <a:rPr lang="en-US" sz="3100" baseline="30000" dirty="0"/>
              <a:t>th</a:t>
            </a:r>
            <a:r>
              <a:rPr lang="en-US" sz="3600" dirty="0" smtClean="0"/>
              <a:t/>
            </a:r>
            <a:br>
              <a:rPr lang="en-US" sz="3600" dirty="0" smtClean="0"/>
            </a:br>
            <a:endParaRPr lang="en-US" sz="3600" dirty="0"/>
          </a:p>
        </p:txBody>
      </p:sp>
      <p:sp>
        <p:nvSpPr>
          <p:cNvPr id="8" name="TextBox 7"/>
          <p:cNvSpPr txBox="1"/>
          <p:nvPr/>
        </p:nvSpPr>
        <p:spPr>
          <a:xfrm>
            <a:off x="678426" y="5903796"/>
            <a:ext cx="3433916" cy="646331"/>
          </a:xfrm>
          <a:prstGeom prst="rect">
            <a:avLst/>
          </a:prstGeom>
          <a:noFill/>
        </p:spPr>
        <p:txBody>
          <a:bodyPr wrap="square" rtlCol="0">
            <a:spAutoFit/>
          </a:bodyPr>
          <a:lstStyle/>
          <a:p>
            <a:pPr algn="ctr"/>
            <a:r>
              <a:rPr lang="en-US" b="1" dirty="0" smtClean="0"/>
              <a:t>Robert Graham, Chairman of the Arizona Republican Party</a:t>
            </a:r>
            <a:endParaRPr lang="en-US" b="1" dirty="0"/>
          </a:p>
        </p:txBody>
      </p:sp>
      <p:sp>
        <p:nvSpPr>
          <p:cNvPr id="9" name="TextBox 8"/>
          <p:cNvSpPr txBox="1"/>
          <p:nvPr/>
        </p:nvSpPr>
        <p:spPr>
          <a:xfrm>
            <a:off x="5181597" y="5903796"/>
            <a:ext cx="3276603" cy="646331"/>
          </a:xfrm>
          <a:prstGeom prst="rect">
            <a:avLst/>
          </a:prstGeom>
          <a:noFill/>
        </p:spPr>
        <p:txBody>
          <a:bodyPr wrap="square" rtlCol="0">
            <a:spAutoFit/>
          </a:bodyPr>
          <a:lstStyle/>
          <a:p>
            <a:pPr algn="ctr"/>
            <a:r>
              <a:rPr lang="en-US" b="1" dirty="0" smtClean="0"/>
              <a:t>The Honorable Doug Ducey, Governor of Arizona</a:t>
            </a:r>
            <a:endParaRPr lang="en-US" b="1"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347" t="4189" r="17419"/>
          <a:stretch/>
        </p:blipFill>
        <p:spPr>
          <a:xfrm>
            <a:off x="4645117" y="709564"/>
            <a:ext cx="4349562" cy="5126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5041" r="18750"/>
          <a:stretch/>
        </p:blipFill>
        <p:spPr>
          <a:xfrm>
            <a:off x="152399" y="698678"/>
            <a:ext cx="4319173" cy="5126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2636163"/>
      </p:ext>
    </p:extLst>
  </p:cSld>
  <p:clrMapOvr>
    <a:masterClrMapping/>
  </p:clrMapOvr>
  <p:transition spd="slow" advClick="0" advTm="5000">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41" y="304800"/>
            <a:ext cx="8229600" cy="457200"/>
          </a:xfrm>
        </p:spPr>
        <p:txBody>
          <a:bodyPr>
            <a:normAutofit fontScale="90000"/>
          </a:bodyPr>
          <a:lstStyle/>
          <a:p>
            <a:r>
              <a:rPr lang="en-US" sz="3100" dirty="0"/>
              <a:t>NFRW 38</a:t>
            </a:r>
            <a:r>
              <a:rPr lang="en-US" sz="3100" baseline="30000" dirty="0"/>
              <a:t>th</a:t>
            </a:r>
            <a:r>
              <a:rPr lang="en-US" sz="3100" dirty="0"/>
              <a:t> Biennial Convention September 10-13</a:t>
            </a:r>
            <a:r>
              <a:rPr lang="en-US" sz="3100" baseline="30000" dirty="0"/>
              <a:t>th</a:t>
            </a:r>
            <a:r>
              <a:rPr lang="en-US" sz="3600" dirty="0" smtClean="0"/>
              <a:t/>
            </a:r>
            <a:br>
              <a:rPr lang="en-US" sz="3600" dirty="0" smtClean="0"/>
            </a:br>
            <a:endParaRPr lang="en-US" sz="3600"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92"/>
          <a:stretch/>
        </p:blipFill>
        <p:spPr bwMode="auto">
          <a:xfrm>
            <a:off x="2590800" y="624113"/>
            <a:ext cx="3962400" cy="5999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87805031"/>
      </p:ext>
    </p:extLst>
  </p:cSld>
  <p:clrMapOvr>
    <a:masterClrMapping/>
  </p:clrMapOvr>
  <p:transition spd="slow" advClick="0" advTm="5000">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3600" dirty="0" smtClean="0"/>
              <a:t>Betty Heitman Awards for State Excellence</a:t>
            </a:r>
            <a:endParaRPr lang="en-US" sz="3600"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pPr marL="0" indent="0" algn="just">
              <a:buNone/>
            </a:pPr>
            <a:r>
              <a:rPr lang="en-US" dirty="0" smtClean="0"/>
              <a:t>The Betty Heitman Awards for State Excellence are presented to states that demonstrate excellence, achievement or accomplishment in community relations, programs, campaign activities and state functions.</a:t>
            </a:r>
          </a:p>
          <a:p>
            <a:pPr marL="0" indent="0" algn="just">
              <a:buNone/>
            </a:pPr>
            <a:r>
              <a:rPr lang="en-US" u="sng" dirty="0" smtClean="0"/>
              <a:t>Excellence Awards </a:t>
            </a:r>
            <a:r>
              <a:rPr lang="en-US" dirty="0" smtClean="0"/>
              <a:t>were given to Arizona, California, New Jersey, Oklahoma and Texas.</a:t>
            </a:r>
          </a:p>
          <a:p>
            <a:pPr marL="0" indent="0" algn="just">
              <a:buNone/>
            </a:pPr>
            <a:r>
              <a:rPr lang="en-US" u="sng" dirty="0" smtClean="0"/>
              <a:t>Achievement Awards </a:t>
            </a:r>
            <a:r>
              <a:rPr lang="en-US" dirty="0" smtClean="0"/>
              <a:t>were given to Colorado, Idaho, South Dakota, Virginia and Washington</a:t>
            </a:r>
          </a:p>
          <a:p>
            <a:pPr marL="0" indent="0" algn="just">
              <a:buNone/>
            </a:pPr>
            <a:r>
              <a:rPr lang="en-US" u="sng" dirty="0" smtClean="0"/>
              <a:t>Accomplishment Awards </a:t>
            </a:r>
            <a:r>
              <a:rPr lang="en-US" dirty="0" smtClean="0"/>
              <a:t>were given to Alabama, Arkansas, Georgia, Illinois, Kansas, Kentucky, Louisiana, Mississippi, </a:t>
            </a:r>
            <a:r>
              <a:rPr lang="en-US" b="1" dirty="0" smtClean="0">
                <a:solidFill>
                  <a:srgbClr val="FF0000"/>
                </a:solidFill>
              </a:rPr>
              <a:t>Nevada</a:t>
            </a:r>
            <a:r>
              <a:rPr lang="en-US" dirty="0" smtClean="0"/>
              <a:t>, North Carolina, Oregon, Tennessee and West Virginia.</a:t>
            </a:r>
            <a:endParaRPr lang="en-US" dirty="0"/>
          </a:p>
        </p:txBody>
      </p:sp>
    </p:spTree>
    <p:extLst>
      <p:ext uri="{BB962C8B-B14F-4D97-AF65-F5344CB8AC3E}">
        <p14:creationId xmlns:p14="http://schemas.microsoft.com/office/powerpoint/2010/main" val="2137501797"/>
      </p:ext>
    </p:extLst>
  </p:cSld>
  <p:clrMapOvr>
    <a:masterClrMapping/>
  </p:clrMapOvr>
  <p:transition spd="slow" advClick="0" advTm="5000">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1026" name="Picture 2" descr="C:\Users\Anita\Downloads\FullSizeRender (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66863" y="533400"/>
            <a:ext cx="6010275" cy="6164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89308674"/>
      </p:ext>
    </p:extLst>
  </p:cSld>
  <p:clrMapOvr>
    <a:masterClrMapping/>
  </p:clrMapOvr>
  <p:transition spd="slow" advClick="0" advTm="5000">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91" y="-115205"/>
            <a:ext cx="8229600" cy="762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126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9634" y="646795"/>
            <a:ext cx="3773096" cy="5885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13230"/>
            <a:ext cx="4090740" cy="5919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70374118"/>
      </p:ext>
    </p:extLst>
  </p:cSld>
  <p:clrMapOvr>
    <a:masterClrMapping/>
  </p:clrMapOvr>
  <p:transition spd="slow" advClick="0" advTm="5000">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29"/>
            <a:ext cx="8229600" cy="563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57150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28" r="18809" b="29207"/>
          <a:stretch/>
        </p:blipFill>
        <p:spPr bwMode="auto">
          <a:xfrm>
            <a:off x="5542392" y="1832428"/>
            <a:ext cx="3373008" cy="3687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5453506" y="5638800"/>
            <a:ext cx="355078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Our Mascot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43117180"/>
      </p:ext>
    </p:extLst>
  </p:cSld>
  <p:clrMapOvr>
    <a:masterClrMapping/>
  </p:clrMapOvr>
  <p:transition spd="slow" advClick="0" advTm="5000">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endParaRPr lang="en-US" sz="2800" dirty="0"/>
          </a:p>
        </p:txBody>
      </p:sp>
      <p:pic>
        <p:nvPicPr>
          <p:cNvPr id="205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685800"/>
            <a:ext cx="7772400" cy="582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2691695"/>
      </p:ext>
    </p:extLst>
  </p:cSld>
  <p:clrMapOvr>
    <a:masterClrMapping/>
  </p:clrMapOvr>
  <p:transition spd="slow" advClick="0" advTm="5000">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endParaRPr lang="en-US" sz="2800"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247"/>
          <a:stretch/>
        </p:blipFill>
        <p:spPr bwMode="auto">
          <a:xfrm>
            <a:off x="1137744" y="533400"/>
            <a:ext cx="6868512"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56196761"/>
      </p:ext>
    </p:extLst>
  </p:cSld>
  <p:clrMapOvr>
    <a:masterClrMapping/>
  </p:clrMapOvr>
  <p:transition spd="slow" advClick="0" advTm="5000">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2534" y="1447800"/>
            <a:ext cx="8398933"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52806435"/>
      </p:ext>
    </p:extLst>
  </p:cSld>
  <p:clrMapOvr>
    <a:masterClrMapping/>
  </p:clrMapOvr>
  <p:transition spd="slow" advClick="0" advTm="5000">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1999"/>
            <a:ext cx="4400349" cy="5867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43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12"/>
          <a:stretch/>
        </p:blipFill>
        <p:spPr bwMode="auto">
          <a:xfrm>
            <a:off x="4876800" y="765629"/>
            <a:ext cx="3977372" cy="5867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73208395"/>
      </p:ext>
    </p:extLst>
  </p:cSld>
  <p:clrMapOvr>
    <a:masterClrMapping/>
  </p:clrMapOvr>
  <p:transition spd="slow" advClick="0" advTm="5000">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9386" y="685800"/>
            <a:ext cx="7725229" cy="5793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98286" y="5220786"/>
            <a:ext cx="2173514" cy="1200329"/>
          </a:xfrm>
          <a:prstGeom prst="rect">
            <a:avLst/>
          </a:prstGeom>
          <a:noFill/>
        </p:spPr>
        <p:txBody>
          <a:bodyPr wrap="square" rtlCol="0">
            <a:spAutoFit/>
          </a:bodyPr>
          <a:lstStyle/>
          <a:p>
            <a:pPr algn="ctr"/>
            <a:r>
              <a:rPr lang="en-US" b="1" dirty="0" smtClean="0">
                <a:solidFill>
                  <a:schemeClr val="bg1"/>
                </a:solidFill>
                <a:latin typeface="Times New Roman" panose="02020603050405020304" pitchFamily="18" charset="0"/>
                <a:cs typeface="Times New Roman" panose="02020603050405020304" pitchFamily="18" charset="0"/>
              </a:rPr>
              <a:t>Carol Del Carlo, President - Nevada Federation of Republican Women</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096000" y="6012597"/>
            <a:ext cx="2286000" cy="369332"/>
          </a:xfrm>
          <a:prstGeom prst="rect">
            <a:avLst/>
          </a:prstGeom>
          <a:noFill/>
        </p:spPr>
        <p:txBody>
          <a:bodyPr wrap="square" rtlCol="0">
            <a:spAutoFit/>
          </a:bodyPr>
          <a:lstStyle/>
          <a:p>
            <a:pPr algn="ctr"/>
            <a:r>
              <a:rPr lang="en-US" b="1" dirty="0" smtClean="0">
                <a:solidFill>
                  <a:schemeClr val="bg1"/>
                </a:solidFill>
                <a:latin typeface="Times New Roman" panose="02020603050405020304" pitchFamily="18" charset="0"/>
                <a:cs typeface="Times New Roman" panose="02020603050405020304" pitchFamily="18" charset="0"/>
              </a:rPr>
              <a:t>Our fearless leader!</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327697"/>
      </p:ext>
    </p:extLst>
  </p:cSld>
  <p:clrMapOvr>
    <a:masterClrMapping/>
  </p:clrMapOvr>
  <p:transition spd="slow" advClick="0" advTm="5000">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sp>
        <p:nvSpPr>
          <p:cNvPr id="3" name="Content Placeholder 2"/>
          <p:cNvSpPr>
            <a:spLocks noGrp="1"/>
          </p:cNvSpPr>
          <p:nvPr>
            <p:ph idx="1"/>
          </p:nvPr>
        </p:nvSpPr>
        <p:spPr/>
        <p:txBody>
          <a:bodyPr/>
          <a:lstStyle/>
          <a:p>
            <a:endParaRPr lang="en-US" dirty="0"/>
          </a:p>
        </p:txBody>
      </p:sp>
      <p:pic>
        <p:nvPicPr>
          <p:cNvPr id="3074" name="Picture 2" descr="C:\Users\Anita\Downloads\11218891_10203133156889002_1428522494897967388_n.jpg"/>
          <p:cNvPicPr>
            <a:picLocks noChangeAspect="1" noChangeArrowheads="1"/>
          </p:cNvPicPr>
          <p:nvPr/>
        </p:nvPicPr>
        <p:blipFill rotWithShape="1">
          <a:blip r:embed="rId2">
            <a:extLst>
              <a:ext uri="{28A0092B-C50C-407E-A947-70E740481C1C}">
                <a14:useLocalDpi xmlns:a14="http://schemas.microsoft.com/office/drawing/2010/main" val="0"/>
              </a:ext>
            </a:extLst>
          </a:blip>
          <a:srcRect t="15449"/>
          <a:stretch/>
        </p:blipFill>
        <p:spPr bwMode="auto">
          <a:xfrm>
            <a:off x="228600" y="762000"/>
            <a:ext cx="8686800" cy="5508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64056569"/>
      </p:ext>
    </p:extLst>
  </p:cSld>
  <p:clrMapOvr>
    <a:masterClrMapping/>
  </p:clrMapOvr>
  <p:transition spd="slow" advClick="0" advTm="5000">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816429"/>
            <a:ext cx="7543800" cy="565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54770286"/>
      </p:ext>
    </p:extLst>
  </p:cSld>
  <p:clrMapOvr>
    <a:masterClrMapping/>
  </p:clrMapOvr>
  <p:transition spd="slow" advClick="0" advTm="5000">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838200"/>
            <a:ext cx="76200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6905792"/>
      </p:ext>
    </p:extLst>
  </p:cSld>
  <p:clrMapOvr>
    <a:masterClrMapping/>
  </p:clrMapOvr>
  <p:transition spd="slow" advClick="0" advTm="5000">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749" y="812762"/>
            <a:ext cx="8266502" cy="5511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59830166"/>
      </p:ext>
    </p:extLst>
  </p:cSld>
  <p:clrMapOvr>
    <a:masterClrMapping/>
  </p:clrMapOvr>
  <p:transition spd="slow" advClick="0" advTm="5000">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429" y="838200"/>
            <a:ext cx="7543800" cy="565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74156309"/>
      </p:ext>
    </p:extLst>
  </p:cSld>
  <p:clrMapOvr>
    <a:masterClrMapping/>
  </p:clrMapOvr>
  <p:transition spd="slow" advClick="0" advTm="5000">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0051" y="762000"/>
            <a:ext cx="8343899"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3257250"/>
      </p:ext>
    </p:extLst>
  </p:cSld>
  <p:clrMapOvr>
    <a:masterClrMapping/>
  </p:clrMapOvr>
  <p:transition spd="slow" advClick="0" advTm="5000">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762000"/>
            <a:ext cx="8458200" cy="5639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71842279"/>
      </p:ext>
    </p:extLst>
  </p:cSld>
  <p:clrMapOvr>
    <a:masterClrMapping/>
  </p:clrMapOvr>
  <p:transition spd="slow" advClick="0" advTm="5000">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788"/>
          <a:stretch/>
        </p:blipFill>
        <p:spPr bwMode="auto">
          <a:xfrm>
            <a:off x="191443" y="914400"/>
            <a:ext cx="8761114"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68304524"/>
      </p:ext>
    </p:extLst>
  </p:cSld>
  <p:clrMapOvr>
    <a:masterClrMapping/>
  </p:clrMapOvr>
  <p:transition spd="slow" advClick="0" advTm="5000">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609600"/>
            <a:ext cx="7924799"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6718067"/>
      </p:ext>
    </p:extLst>
  </p:cSld>
  <p:clrMapOvr>
    <a:masterClrMapping/>
  </p:clrMapOvr>
  <p:transition spd="slow" advClick="0" advTm="5000">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055913"/>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br>
              <a:rPr lang="en-US" sz="2800" baseline="30000" dirty="0" smtClean="0"/>
            </a:br>
            <a:r>
              <a:rPr lang="en-US" sz="2800" dirty="0" smtClean="0"/>
              <a:t>Board of Directors Meeting</a:t>
            </a:r>
            <a:endParaRPr lang="en-US" sz="2800" dirty="0"/>
          </a:p>
        </p:txBody>
      </p:sp>
      <p:pic>
        <p:nvPicPr>
          <p:cNvPr id="5122" name="Picture 2" descr="C:\Users\Anita\Downloads\12003275_723172241160093_8949100591926520536_n.jpg"/>
          <p:cNvPicPr>
            <a:picLocks noChangeAspect="1" noChangeArrowheads="1"/>
          </p:cNvPicPr>
          <p:nvPr/>
        </p:nvPicPr>
        <p:blipFill rotWithShape="1">
          <a:blip r:embed="rId2">
            <a:extLst>
              <a:ext uri="{28A0092B-C50C-407E-A947-70E740481C1C}">
                <a14:useLocalDpi xmlns:a14="http://schemas.microsoft.com/office/drawing/2010/main" val="0"/>
              </a:ext>
            </a:extLst>
          </a:blip>
          <a:srcRect t="20822"/>
          <a:stretch/>
        </p:blipFill>
        <p:spPr bwMode="auto">
          <a:xfrm>
            <a:off x="315686" y="1074056"/>
            <a:ext cx="8512629" cy="5055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25461982"/>
      </p:ext>
    </p:extLst>
  </p:cSld>
  <p:clrMapOvr>
    <a:masterClrMapping/>
  </p:clrMapOvr>
  <p:transition spd="slow" advClick="0" advTm="5000">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0639" y="762000"/>
            <a:ext cx="8342723"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558675"/>
      </p:ext>
    </p:extLst>
  </p:cSld>
  <p:clrMapOvr>
    <a:masterClrMapping/>
  </p:clrMapOvr>
  <p:transition spd="slow" advClick="0" advTm="5000">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512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2000" y="838200"/>
            <a:ext cx="3200400" cy="5818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95800" y="685800"/>
            <a:ext cx="39624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94517725"/>
      </p:ext>
    </p:extLst>
  </p:cSld>
  <p:clrMapOvr>
    <a:masterClrMapping/>
  </p:clrMapOvr>
  <p:transition spd="slow" advClick="0" advTm="5000">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30"/>
          <a:stretch/>
        </p:blipFill>
        <p:spPr bwMode="auto">
          <a:xfrm>
            <a:off x="1426143" y="685800"/>
            <a:ext cx="6291715" cy="5960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98317374"/>
      </p:ext>
    </p:extLst>
  </p:cSld>
  <p:clrMapOvr>
    <a:masterClrMapping/>
  </p:clrMapOvr>
  <p:transition spd="slow" advClick="0" advTm="5000">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66799"/>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800" dirty="0" smtClean="0"/>
              <a:t>RNC Vice Chair Sharon Day</a:t>
            </a:r>
            <a:endParaRPr lang="en-US" sz="2800" dirty="0"/>
          </a:p>
        </p:txBody>
      </p:sp>
      <p:pic>
        <p:nvPicPr>
          <p:cNvPr id="3074" name="Picture 2" descr="C:\Users\Anita\Downloads\11999721_10206520807874762_7170757690882088388_o.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5238" r="17000" b="13651"/>
          <a:stretch/>
        </p:blipFill>
        <p:spPr bwMode="auto">
          <a:xfrm>
            <a:off x="2169459" y="1066799"/>
            <a:ext cx="4805082" cy="5486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69849529"/>
      </p:ext>
    </p:extLst>
  </p:cSld>
  <p:clrMapOvr>
    <a:masterClrMapping/>
  </p:clrMapOvr>
  <p:transition spd="slow" advClick="0" advTm="5000">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dirty="0" smtClean="0"/>
              <a:t>Nevada Delegates with RNC Vice Chair Sharon Day</a:t>
            </a:r>
            <a:endParaRPr lang="en-US" sz="2800" dirty="0"/>
          </a:p>
        </p:txBody>
      </p:sp>
      <p:pic>
        <p:nvPicPr>
          <p:cNvPr id="16386" name="Picture 2"/>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7535"/>
          <a:stretch/>
        </p:blipFill>
        <p:spPr bwMode="auto">
          <a:xfrm>
            <a:off x="225606" y="1143000"/>
            <a:ext cx="8692788"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61202338"/>
      </p:ext>
    </p:extLst>
  </p:cSld>
  <p:clrMapOvr>
    <a:masterClrMapping/>
  </p:clrMapOvr>
  <p:transition spd="slow" advClick="0" advTm="5000">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749310"/>
            <a:ext cx="8229599" cy="5943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35108203"/>
      </p:ext>
    </p:extLst>
  </p:cSld>
  <p:clrMapOvr>
    <a:masterClrMapping/>
  </p:clrMapOvr>
  <p:transition spd="slow" advClick="0" advTm="5000">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316" b="32100"/>
          <a:stretch/>
        </p:blipFill>
        <p:spPr bwMode="auto">
          <a:xfrm>
            <a:off x="1905000" y="762000"/>
            <a:ext cx="5334000" cy="5720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35200736"/>
      </p:ext>
    </p:extLst>
  </p:cSld>
  <p:clrMapOvr>
    <a:masterClrMapping/>
  </p:clrMapOvr>
  <p:transition spd="slow" advClick="0" advTm="5000">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1501" y="762000"/>
            <a:ext cx="8000999"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78378822"/>
      </p:ext>
    </p:extLst>
  </p:cSld>
  <p:clrMapOvr>
    <a:masterClrMapping/>
  </p:clrMapOvr>
  <p:transition spd="slow" advClick="0" advTm="5000">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3" y="152399"/>
            <a:ext cx="8839200" cy="914401"/>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a:t/>
            </a:r>
            <a:br>
              <a:rPr lang="en-US" sz="2800" dirty="0"/>
            </a:br>
            <a:r>
              <a:rPr lang="en-US" sz="2800" dirty="0" err="1"/>
              <a:t>Kellyanne</a:t>
            </a:r>
            <a:r>
              <a:rPr lang="en-US" sz="2800" dirty="0"/>
              <a:t> Conway, </a:t>
            </a:r>
            <a:r>
              <a:rPr lang="en-US" sz="1800" i="1" dirty="0"/>
              <a:t>President and CEO, the polling coming, </a:t>
            </a:r>
            <a:r>
              <a:rPr lang="en-US" sz="1800" i="1" dirty="0" err="1"/>
              <a:t>inc.</a:t>
            </a:r>
            <a:r>
              <a:rPr lang="en-US" sz="1800" i="1" dirty="0"/>
              <a:t>/Woman Trend – Addresses the convention and introduces the poll</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849"/>
          <a:stretch/>
        </p:blipFill>
        <p:spPr bwMode="auto">
          <a:xfrm>
            <a:off x="812796" y="1219199"/>
            <a:ext cx="7518409" cy="5252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94553396"/>
      </p:ext>
    </p:extLst>
  </p:cSld>
  <p:clrMapOvr>
    <a:masterClrMapping/>
  </p:clrMapOvr>
  <p:transition spd="slow" advClick="0" advTm="5000">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85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200" dirty="0" smtClean="0"/>
              <a:t/>
            </a:r>
            <a:br>
              <a:rPr lang="en-US" sz="3200" dirty="0" smtClean="0"/>
            </a:br>
            <a:endParaRPr lang="en-US" sz="2000" i="1" dirty="0"/>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42221"/>
            <a:ext cx="7924800" cy="5943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88710795"/>
      </p:ext>
    </p:extLst>
  </p:cSld>
  <p:clrMapOvr>
    <a:masterClrMapping/>
  </p:clrMapOvr>
  <p:transition spd="slow" advClick="0" advTm="5000">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512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565" b="21134"/>
          <a:stretch/>
        </p:blipFill>
        <p:spPr bwMode="auto">
          <a:xfrm>
            <a:off x="1318808" y="627742"/>
            <a:ext cx="6506384" cy="5925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45830819"/>
      </p:ext>
    </p:extLst>
  </p:cSld>
  <p:clrMapOvr>
    <a:masterClrMapping/>
  </p:clrMapOvr>
  <p:transition spd="slow" advClick="0" advTm="5000">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960" b="5120"/>
          <a:stretch/>
        </p:blipFill>
        <p:spPr>
          <a:xfrm>
            <a:off x="228600" y="990600"/>
            <a:ext cx="4297958" cy="561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5" t="108" r="7514" b="3763"/>
          <a:stretch/>
        </p:blipFill>
        <p:spPr>
          <a:xfrm rot="10800000">
            <a:off x="4763770" y="990600"/>
            <a:ext cx="4162750" cy="5611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7844140"/>
      </p:ext>
    </p:extLst>
  </p:cSld>
  <p:clrMapOvr>
    <a:masterClrMapping/>
  </p:clrMapOvr>
  <p:transition spd="slow" advClick="0" advTm="5000">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200" dirty="0" smtClean="0"/>
              <a:t/>
            </a:r>
            <a:br>
              <a:rPr lang="en-US" sz="3200" dirty="0" smtClean="0"/>
            </a:br>
            <a:r>
              <a:rPr lang="en-US" sz="2000" dirty="0" smtClean="0"/>
              <a:t>There were no nominations from the floor, so the slate was declared elected.  Congratulations to our new officers, especially Nevada’s own Lynne Hartung.</a:t>
            </a:r>
            <a:endParaRPr lang="en-US" sz="20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783" y="1371600"/>
            <a:ext cx="7402435" cy="535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773257"/>
      </p:ext>
    </p:extLst>
  </p:cSld>
  <p:clrMapOvr>
    <a:masterClrMapping/>
  </p:clrMapOvr>
  <p:transition spd="slow" advClick="0" advTm="5000">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1133"/>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200" dirty="0" smtClean="0"/>
              <a:t/>
            </a:r>
            <a:br>
              <a:rPr lang="en-US" sz="3200" dirty="0" smtClean="0"/>
            </a:br>
            <a:r>
              <a:rPr lang="en-US" sz="2000" dirty="0" smtClean="0"/>
              <a:t>Congratulations to our new NFRW 2016-17 Elected Officers</a:t>
            </a:r>
            <a:br>
              <a:rPr lang="en-US" sz="2000" dirty="0" smtClean="0"/>
            </a:br>
            <a:endParaRPr lang="en-US"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761" y="829733"/>
            <a:ext cx="8582479" cy="5721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00539010"/>
      </p:ext>
    </p:extLst>
  </p:cSld>
  <p:clrMapOvr>
    <a:masterClrMapping/>
  </p:clrMapOvr>
  <p:transition spd="slow" advClick="0" advTm="5000">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1133"/>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200" dirty="0" smtClean="0"/>
              <a:t/>
            </a:r>
            <a:br>
              <a:rPr lang="en-US" sz="3200" dirty="0" smtClean="0"/>
            </a:br>
            <a:r>
              <a:rPr lang="en-US" sz="2000" dirty="0" smtClean="0"/>
              <a:t>Congratulations to our new NFRW 2016-17 Elected Officers</a:t>
            </a:r>
            <a:br>
              <a:rPr lang="en-US" sz="2000" dirty="0" smtClean="0"/>
            </a:br>
            <a:endParaRPr lang="en-US" sz="2000" dirty="0"/>
          </a:p>
        </p:txBody>
      </p:sp>
      <p:pic>
        <p:nvPicPr>
          <p:cNvPr id="6146" name="Picture 2" descr="C:\Users\Anita\Downloads\11998883_723634097780574_5004071707031158236_n.jpg"/>
          <p:cNvPicPr>
            <a:picLocks noChangeAspect="1" noChangeArrowheads="1"/>
          </p:cNvPicPr>
          <p:nvPr/>
        </p:nvPicPr>
        <p:blipFill rotWithShape="1">
          <a:blip r:embed="rId2">
            <a:extLst>
              <a:ext uri="{28A0092B-C50C-407E-A947-70E740481C1C}">
                <a14:useLocalDpi xmlns:a14="http://schemas.microsoft.com/office/drawing/2010/main" val="0"/>
              </a:ext>
            </a:extLst>
          </a:blip>
          <a:srcRect l="9524" r="20317" b="16490"/>
          <a:stretch/>
        </p:blipFill>
        <p:spPr bwMode="auto">
          <a:xfrm>
            <a:off x="318382" y="857250"/>
            <a:ext cx="8507236" cy="569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92857720"/>
      </p:ext>
    </p:extLst>
  </p:cSld>
  <p:clrMapOvr>
    <a:masterClrMapping/>
  </p:clrMapOvr>
  <p:transition spd="slow" advClick="0" advTm="5000">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200" dirty="0" smtClean="0"/>
              <a:t/>
            </a:r>
            <a:br>
              <a:rPr lang="en-US" sz="3200" dirty="0" smtClean="0"/>
            </a:br>
            <a:r>
              <a:rPr lang="en-US" sz="2000" dirty="0" smtClean="0"/>
              <a:t>Congratulations to Carrie Almond (Missouri), NFRW President-elect</a:t>
            </a:r>
            <a:br>
              <a:rPr lang="en-US" sz="2000" dirty="0" smtClean="0"/>
            </a:br>
            <a:endParaRPr lang="en-US" sz="2000" dirty="0"/>
          </a:p>
        </p:txBody>
      </p:sp>
      <p:pic>
        <p:nvPicPr>
          <p:cNvPr id="33794" name="Picture 2" descr="C:\Users\Anita\Pictures\2015-09\2015-09-13NFRW\Carri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681" r="1509" b="5548"/>
          <a:stretch/>
        </p:blipFill>
        <p:spPr bwMode="auto">
          <a:xfrm>
            <a:off x="546100" y="914400"/>
            <a:ext cx="8051800" cy="5442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90874909"/>
      </p:ext>
    </p:extLst>
  </p:cSld>
  <p:clrMapOvr>
    <a:masterClrMapping/>
  </p:clrMapOvr>
  <p:transition spd="slow" advClick="0" advTm="5000">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644"/>
          <a:stretch/>
        </p:blipFill>
        <p:spPr bwMode="auto">
          <a:xfrm>
            <a:off x="235156" y="1111714"/>
            <a:ext cx="8673688" cy="5227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6123883"/>
      </p:ext>
    </p:extLst>
  </p:cSld>
  <p:clrMapOvr>
    <a:masterClrMapping/>
  </p:clrMapOvr>
  <p:transition spd="slow" advClick="0" advTm="5000">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286"/>
            <a:ext cx="2514600" cy="6433457"/>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7170" name="Picture 2" descr="C:\Users\Anita\Downloads\12003358_723166507827333_4513327299073213702_n.jpg"/>
          <p:cNvPicPr>
            <a:picLocks noChangeAspect="1" noChangeArrowheads="1"/>
          </p:cNvPicPr>
          <p:nvPr/>
        </p:nvPicPr>
        <p:blipFill rotWithShape="1">
          <a:blip r:embed="rId2">
            <a:extLst>
              <a:ext uri="{28A0092B-C50C-407E-A947-70E740481C1C}">
                <a14:useLocalDpi xmlns:a14="http://schemas.microsoft.com/office/drawing/2010/main" val="0"/>
              </a:ext>
            </a:extLst>
          </a:blip>
          <a:srcRect t="5520" b="10931"/>
          <a:stretch/>
        </p:blipFill>
        <p:spPr bwMode="auto">
          <a:xfrm>
            <a:off x="2892146" y="174171"/>
            <a:ext cx="5794654" cy="6455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32322132"/>
      </p:ext>
    </p:extLst>
  </p:cSld>
  <p:clrMapOvr>
    <a:masterClrMapping/>
  </p:clrMapOvr>
  <p:transition spd="slow" advClick="0" advTm="5000">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13682" y="609600"/>
            <a:ext cx="4516636" cy="6022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1"/>
          <p:cNvSpPr>
            <a:spLocks noGrp="1"/>
          </p:cNvSpPr>
          <p:nvPr>
            <p:ph type="title"/>
          </p:nvPr>
        </p:nvSpPr>
        <p:spPr>
          <a:xfrm>
            <a:off x="457200" y="76200"/>
            <a:ext cx="8229600" cy="457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spTree>
    <p:extLst>
      <p:ext uri="{BB962C8B-B14F-4D97-AF65-F5344CB8AC3E}">
        <p14:creationId xmlns:p14="http://schemas.microsoft.com/office/powerpoint/2010/main" val="1890171611"/>
      </p:ext>
    </p:extLst>
  </p:cSld>
  <p:clrMapOvr>
    <a:masterClrMapping/>
  </p:clrMapOvr>
  <p:transition spd="slow" advClick="0" advTm="5000">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40" y="152400"/>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146" r="2995"/>
          <a:stretch/>
        </p:blipFill>
        <p:spPr bwMode="auto">
          <a:xfrm>
            <a:off x="152400" y="634802"/>
            <a:ext cx="8839200" cy="5533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66736458"/>
      </p:ext>
    </p:extLst>
  </p:cSld>
  <p:clrMapOvr>
    <a:masterClrMapping/>
  </p:clrMapOvr>
  <p:transition spd="slow" advClick="0" advTm="5000">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04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412" y="685801"/>
            <a:ext cx="8545176" cy="5697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37434594"/>
      </p:ext>
    </p:extLst>
  </p:cSld>
  <p:clrMapOvr>
    <a:masterClrMapping/>
  </p:clrMapOvr>
  <p:transition spd="slow" advClick="0" advTm="5000">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522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49" b="25538"/>
          <a:stretch/>
        </p:blipFill>
        <p:spPr bwMode="auto">
          <a:xfrm>
            <a:off x="609600" y="584200"/>
            <a:ext cx="7924800" cy="5886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62044020"/>
      </p:ext>
    </p:extLst>
  </p:cSld>
  <p:clrMapOvr>
    <a:masterClrMapping/>
  </p:clrMapOvr>
  <p:transition spd="slow" advClick="0" advTm="5000">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95317"/>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228" y="495317"/>
            <a:ext cx="8077545" cy="6057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75571592"/>
      </p:ext>
    </p:extLst>
  </p:cSld>
  <p:clrMapOvr>
    <a:masterClrMapping/>
  </p:clrMapOvr>
  <p:transition spd="slow" advClick="0" advTm="5000">
    <p:pull/>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76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93"/>
          <a:stretch/>
        </p:blipFill>
        <p:spPr bwMode="auto">
          <a:xfrm>
            <a:off x="266700" y="457200"/>
            <a:ext cx="8610600" cy="6128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36259493"/>
      </p:ext>
    </p:extLst>
  </p:cSld>
  <p:clrMapOvr>
    <a:masterClrMapping/>
  </p:clrMapOvr>
  <p:transition spd="slow" advClick="0" advTm="5000">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258" y="598714"/>
            <a:ext cx="8587485" cy="572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22606396"/>
      </p:ext>
    </p:extLst>
  </p:cSld>
  <p:clrMapOvr>
    <a:masterClrMapping/>
  </p:clrMapOvr>
  <p:transition spd="slow" advClick="0" advTm="5000">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47" y="609600"/>
            <a:ext cx="8571307"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37798219"/>
      </p:ext>
    </p:extLst>
  </p:cSld>
  <p:clrMapOvr>
    <a:masterClrMapping/>
  </p:clrMapOvr>
  <p:transition spd="slow" advClick="0" advTm="5000">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92"/>
          <a:stretch/>
        </p:blipFill>
        <p:spPr bwMode="auto">
          <a:xfrm>
            <a:off x="340569" y="838200"/>
            <a:ext cx="8462862" cy="5370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99253997"/>
      </p:ext>
    </p:extLst>
  </p:cSld>
  <p:clrMapOvr>
    <a:masterClrMapping/>
  </p:clrMapOvr>
  <p:transition spd="slow" advClick="0" advTm="5000">
    <p:pul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86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70470" y="990600"/>
            <a:ext cx="8403060" cy="4860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98101589"/>
      </p:ext>
    </p:extLst>
  </p:cSld>
  <p:clrMapOvr>
    <a:masterClrMapping/>
  </p:clrMapOvr>
  <p:transition spd="slow" advClick="0" advTm="5000">
    <p:pull/>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43" y="152400"/>
            <a:ext cx="8229600" cy="5334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801862"/>
            <a:ext cx="8305800" cy="5538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46197598"/>
      </p:ext>
    </p:extLst>
  </p:cSld>
  <p:clrMapOvr>
    <a:masterClrMapping/>
  </p:clrMapOvr>
  <p:transition spd="slow" advClick="0" advTm="5000">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389" y="589519"/>
            <a:ext cx="7823223" cy="5867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87932906"/>
      </p:ext>
    </p:extLst>
  </p:cSld>
  <p:clrMapOvr>
    <a:masterClrMapping/>
  </p:clrMapOvr>
  <p:transition spd="slow" advClick="0" advTm="5000">
    <p:pull/>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307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589"/>
          <a:stretch/>
        </p:blipFill>
        <p:spPr bwMode="auto">
          <a:xfrm>
            <a:off x="1017612" y="743857"/>
            <a:ext cx="7108777" cy="5769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76596900"/>
      </p:ext>
    </p:extLst>
  </p:cSld>
  <p:clrMapOvr>
    <a:masterClrMapping/>
  </p:clrMapOvr>
  <p:transition spd="slow" advClick="0" advTm="5000">
    <p:pull/>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23" y="29029"/>
            <a:ext cx="8229600" cy="487362"/>
          </a:xfrm>
        </p:spPr>
        <p:txBody>
          <a:bodyPr>
            <a:noAutofit/>
          </a:bodyPr>
          <a:lstStyle/>
          <a:p>
            <a:r>
              <a:rPr lang="en-US" sz="2800" dirty="0"/>
              <a:t>NFRW 38</a:t>
            </a:r>
            <a:r>
              <a:rPr lang="en-US" sz="2800" baseline="30000" dirty="0"/>
              <a:t>th</a:t>
            </a:r>
            <a:r>
              <a:rPr lang="en-US" sz="2800" dirty="0"/>
              <a:t> Biennial Convention September </a:t>
            </a:r>
            <a:r>
              <a:rPr lang="en-US" sz="2800" dirty="0" smtClean="0"/>
              <a:t>10-13</a:t>
            </a:r>
            <a:r>
              <a:rPr lang="en-US" sz="2800" baseline="30000" dirty="0" smtClean="0"/>
              <a:t>th</a:t>
            </a:r>
            <a:endParaRPr lang="en-US" sz="28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13" y="533400"/>
            <a:ext cx="7985774" cy="5989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77140444"/>
      </p:ext>
    </p:extLst>
  </p:cSld>
  <p:clrMapOvr>
    <a:masterClrMapping/>
  </p:clrMapOvr>
  <p:transition spd="slow" advClick="0" advTm="500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532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35" t="13956"/>
          <a:stretch/>
        </p:blipFill>
        <p:spPr bwMode="auto">
          <a:xfrm>
            <a:off x="1028701" y="833690"/>
            <a:ext cx="7086599" cy="5338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25316929"/>
      </p:ext>
    </p:extLst>
  </p:cSld>
  <p:clrMapOvr>
    <a:masterClrMapping/>
  </p:clrMapOvr>
  <p:transition spd="slow" advClick="0" advTm="5000">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97" y="152400"/>
            <a:ext cx="8229600" cy="563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773795"/>
            <a:ext cx="7772400" cy="582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626275"/>
      </p:ext>
    </p:extLst>
  </p:cSld>
  <p:clrMapOvr>
    <a:masterClrMapping/>
  </p:clrMapOvr>
  <p:transition spd="slow" advClick="0" advTm="5000">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41443"/>
            <a:ext cx="7772400" cy="5935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23098595"/>
      </p:ext>
    </p:extLst>
  </p:cSld>
  <p:clrMapOvr>
    <a:masterClrMapping/>
  </p:clrMapOvr>
  <p:transition spd="slow" advClick="0" advTm="5000">
    <p:pull/>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0" y="591457"/>
            <a:ext cx="5562600" cy="6033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61749262"/>
      </p:ext>
    </p:extLst>
  </p:cSld>
  <p:clrMapOvr>
    <a:masterClrMapping/>
  </p:clrMapOvr>
  <p:transition spd="slow" advClick="0" advTm="5000">
    <p:pul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507" r="7532" b="15408"/>
          <a:stretch/>
        </p:blipFill>
        <p:spPr bwMode="auto">
          <a:xfrm>
            <a:off x="1714500" y="838200"/>
            <a:ext cx="5715000" cy="5857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25672839"/>
      </p:ext>
    </p:extLst>
  </p:cSld>
  <p:clrMapOvr>
    <a:masterClrMapping/>
  </p:clrMapOvr>
  <p:transition spd="slow" advClick="0" advTm="5000">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Autofit/>
          </a:bodyPr>
          <a:lstStyle/>
          <a:p>
            <a:r>
              <a:rPr lang="en-US" sz="2800" dirty="0" smtClean="0"/>
              <a:t>NFRW 38</a:t>
            </a:r>
            <a:r>
              <a:rPr lang="en-US" sz="2800" baseline="30000" dirty="0" smtClean="0"/>
              <a:t>th</a:t>
            </a:r>
            <a:r>
              <a:rPr lang="en-US" sz="2800" dirty="0" smtClean="0"/>
              <a:t> Biennial Convention -September 12, 2015</a:t>
            </a:r>
            <a:endParaRPr lang="en-US" sz="2800"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556" y="762000"/>
            <a:ext cx="6120888" cy="5804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69910594"/>
      </p:ext>
    </p:extLst>
  </p:cSld>
  <p:clrMapOvr>
    <a:masterClrMapping/>
  </p:clrMapOvr>
  <p:transition spd="slow" advClick="0" advTm="5000">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613229"/>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476"/>
          <a:stretch/>
        </p:blipFill>
        <p:spPr bwMode="auto">
          <a:xfrm>
            <a:off x="310426" y="765629"/>
            <a:ext cx="8523148" cy="5635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35633361"/>
      </p:ext>
    </p:extLst>
  </p:cSld>
  <p:clrMapOvr>
    <a:masterClrMapping/>
  </p:clrMapOvr>
  <p:transition spd="slow" advClick="0" advTm="5000">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2530" name="Picture 2" descr="C:\Users\Anita\Pictures\Reagan 0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97" t="4503" b="54055"/>
          <a:stretch/>
        </p:blipFill>
        <p:spPr bwMode="auto">
          <a:xfrm>
            <a:off x="228600" y="965200"/>
            <a:ext cx="8686800" cy="4940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601362" y="6107028"/>
            <a:ext cx="7924800" cy="584775"/>
          </a:xfrm>
          <a:prstGeom prst="rect">
            <a:avLst/>
          </a:prstGeom>
          <a:noFill/>
        </p:spPr>
        <p:txBody>
          <a:bodyPr wrap="square" rtlCol="0">
            <a:spAutoFit/>
          </a:bodyPr>
          <a:lstStyle/>
          <a:p>
            <a:pPr algn="ctr"/>
            <a:r>
              <a:rPr lang="en-US" sz="3200" dirty="0" smtClean="0"/>
              <a:t>…and the winner was</a:t>
            </a:r>
            <a:endParaRPr lang="en-US" sz="3200" dirty="0"/>
          </a:p>
        </p:txBody>
      </p:sp>
    </p:spTree>
    <p:extLst>
      <p:ext uri="{BB962C8B-B14F-4D97-AF65-F5344CB8AC3E}">
        <p14:creationId xmlns:p14="http://schemas.microsoft.com/office/powerpoint/2010/main" val="375020944"/>
      </p:ext>
    </p:extLst>
  </p:cSld>
  <p:clrMapOvr>
    <a:masterClrMapping/>
  </p:clrMapOvr>
  <p:transition spd="slow" advClick="0" advTm="5000">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473"/>
          <a:stretch/>
        </p:blipFill>
        <p:spPr>
          <a:xfrm>
            <a:off x="304800" y="974372"/>
            <a:ext cx="4648200" cy="5540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301343" y="974372"/>
            <a:ext cx="3657600" cy="5632311"/>
          </a:xfrm>
          <a:prstGeom prst="rect">
            <a:avLst/>
          </a:prstGeom>
          <a:noFill/>
        </p:spPr>
        <p:txBody>
          <a:bodyPr wrap="square" rtlCol="0">
            <a:spAutoFit/>
          </a:bodyPr>
          <a:lstStyle/>
          <a:p>
            <a:pPr algn="ctr"/>
            <a:r>
              <a:rPr lang="en-US" sz="3000" dirty="0"/>
              <a:t>Congratulations to New Jersey President Vanessa LaFranco, recipient of the 2015 NFRW Reagan Leadership Award. Vanessa has excelled at membership development, fundraising, communications and outreach. </a:t>
            </a:r>
          </a:p>
        </p:txBody>
      </p:sp>
    </p:spTree>
    <p:extLst>
      <p:ext uri="{BB962C8B-B14F-4D97-AF65-F5344CB8AC3E}">
        <p14:creationId xmlns:p14="http://schemas.microsoft.com/office/powerpoint/2010/main" val="1358284339"/>
      </p:ext>
    </p:extLst>
  </p:cSld>
  <p:clrMapOvr>
    <a:masterClrMapping/>
  </p:clrMapOvr>
  <p:transition spd="slow" advClick="0" advTm="5000">
    <p:pull/>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4769"/>
            <a:ext cx="2057400" cy="51816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57800" cy="6486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8190759"/>
      </p:ext>
    </p:extLst>
  </p:cSld>
  <p:clrMapOvr>
    <a:masterClrMapping/>
  </p:clrMapOvr>
  <p:transition spd="slow" advClick="0" advTm="5000">
    <p:pull/>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74638"/>
            <a:ext cx="3657600" cy="5897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dirty="0" smtClean="0"/>
              <a:t>Janet Huckabee</a:t>
            </a:r>
            <a:br>
              <a:rPr lang="en-US" sz="2800" dirty="0" smtClean="0"/>
            </a:br>
            <a:r>
              <a:rPr lang="en-US" sz="2800" dirty="0" smtClean="0"/>
              <a:t/>
            </a:r>
            <a:br>
              <a:rPr lang="en-US" sz="2800" dirty="0" smtClean="0"/>
            </a:br>
            <a:r>
              <a:rPr lang="en-US" sz="2800" dirty="0" smtClean="0"/>
              <a:t>Photo by Mike Lane</a:t>
            </a:r>
            <a:r>
              <a:rPr lang="en-US" sz="3200" dirty="0" smtClean="0"/>
              <a:t/>
            </a:r>
            <a:br>
              <a:rPr lang="en-US" sz="3200" dirty="0" smtClean="0"/>
            </a:br>
            <a:endParaRPr lang="en-US" sz="2000" dirty="0"/>
          </a:p>
        </p:txBody>
      </p:sp>
      <p:pic>
        <p:nvPicPr>
          <p:cNvPr id="1027" name="Picture 3" descr="C:\Users\Anita\Downloads\image001CAKWXP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57" y="152400"/>
            <a:ext cx="4321373"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96432882"/>
      </p:ext>
    </p:extLst>
  </p:cSld>
  <p:clrMapOvr>
    <a:masterClrMapping/>
  </p:clrMapOvr>
  <p:transition spd="slow" advClick="0" advTm="5000">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3314"/>
          </a:xfrm>
        </p:spPr>
        <p:txBody>
          <a:bodyPr>
            <a:noAutofit/>
          </a:bodyPr>
          <a:lstStyle/>
          <a:p>
            <a:r>
              <a:rPr lang="en-US" sz="2800" dirty="0" smtClean="0"/>
              <a:t>NFRW 38</a:t>
            </a:r>
            <a:r>
              <a:rPr lang="en-US" sz="2800" baseline="30000" dirty="0" smtClean="0"/>
              <a:t>th</a:t>
            </a:r>
            <a:r>
              <a:rPr lang="en-US" sz="2800" dirty="0" smtClean="0"/>
              <a:t> Biennial Convention September 10-13</a:t>
            </a:r>
            <a:r>
              <a:rPr lang="en-US" sz="2800" baseline="30000" dirty="0" smtClean="0"/>
              <a:t>th</a:t>
            </a:r>
            <a:endParaRPr lang="en-US" sz="28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22" y="573314"/>
            <a:ext cx="8128356" cy="6095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72592231"/>
      </p:ext>
    </p:extLst>
  </p:cSld>
  <p:clrMapOvr>
    <a:masterClrMapping/>
  </p:clrMapOvr>
  <p:transition spd="slow" advClick="0" advTm="5000">
    <p:pul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96543" y="997857"/>
            <a:ext cx="4003976" cy="5338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304799" y="4823935"/>
            <a:ext cx="4724401" cy="1569660"/>
          </a:xfrm>
          <a:prstGeom prst="rect">
            <a:avLst/>
          </a:prstGeom>
          <a:noFill/>
        </p:spPr>
        <p:txBody>
          <a:bodyPr wrap="square" rtlCol="0">
            <a:spAutoFit/>
          </a:bodyPr>
          <a:lstStyle/>
          <a:p>
            <a:pPr algn="ctr"/>
            <a:r>
              <a:rPr lang="en-US" sz="2400" dirty="0" smtClean="0"/>
              <a:t>Cindy McCain &amp; New Jersey Representative Chris Smith spoke about the horrors of human trafficking and their plans to stop it.</a:t>
            </a:r>
            <a:endParaRPr lang="en-US" sz="2400" dirty="0"/>
          </a:p>
        </p:txBody>
      </p:sp>
      <p:pic>
        <p:nvPicPr>
          <p:cNvPr id="1026" name="Picture 2" descr="Displaying "/>
          <p:cNvPicPr>
            <a:picLocks noChangeAspect="1" noChangeArrowheads="1"/>
          </p:cNvPicPr>
          <p:nvPr/>
        </p:nvPicPr>
        <p:blipFill rotWithShape="1">
          <a:blip r:embed="rId3">
            <a:extLst>
              <a:ext uri="{28A0092B-C50C-407E-A947-70E740481C1C}">
                <a14:useLocalDpi xmlns:a14="http://schemas.microsoft.com/office/drawing/2010/main" val="0"/>
              </a:ext>
            </a:extLst>
          </a:blip>
          <a:srcRect l="35000" t="16433" r="24531"/>
          <a:stretch/>
        </p:blipFill>
        <p:spPr bwMode="auto">
          <a:xfrm>
            <a:off x="261480" y="1371600"/>
            <a:ext cx="2303919" cy="3174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Displaying "/>
          <p:cNvPicPr>
            <a:picLocks noChangeAspect="1" noChangeArrowheads="1"/>
          </p:cNvPicPr>
          <p:nvPr/>
        </p:nvPicPr>
        <p:blipFill rotWithShape="1">
          <a:blip r:embed="rId4">
            <a:extLst>
              <a:ext uri="{28A0092B-C50C-407E-A947-70E740481C1C}">
                <a14:useLocalDpi xmlns:a14="http://schemas.microsoft.com/office/drawing/2010/main" val="0"/>
              </a:ext>
            </a:extLst>
          </a:blip>
          <a:srcRect l="34881" t="12206" r="26547"/>
          <a:stretch/>
        </p:blipFill>
        <p:spPr bwMode="auto">
          <a:xfrm>
            <a:off x="2666999" y="1371600"/>
            <a:ext cx="2092576" cy="3177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0902296"/>
      </p:ext>
    </p:extLst>
  </p:cSld>
  <p:clrMapOvr>
    <a:masterClrMapping/>
  </p:clrMapOvr>
  <p:transition spd="slow" advClick="0" advTm="5000">
    <p:pull/>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4098" name="Picture 2" descr="C:\Users\Anita\Downloads\12004071_723885281088789_9153737953332255112_n.jpg"/>
          <p:cNvPicPr>
            <a:picLocks noChangeAspect="1" noChangeArrowheads="1"/>
          </p:cNvPicPr>
          <p:nvPr/>
        </p:nvPicPr>
        <p:blipFill rotWithShape="1">
          <a:blip r:embed="rId2">
            <a:extLst>
              <a:ext uri="{28A0092B-C50C-407E-A947-70E740481C1C}">
                <a14:useLocalDpi xmlns:a14="http://schemas.microsoft.com/office/drawing/2010/main" val="0"/>
              </a:ext>
            </a:extLst>
          </a:blip>
          <a:srcRect t="3054" b="33807"/>
          <a:stretch/>
        </p:blipFill>
        <p:spPr bwMode="auto">
          <a:xfrm>
            <a:off x="1212203" y="838200"/>
            <a:ext cx="6719594" cy="5656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52815464"/>
      </p:ext>
    </p:extLst>
  </p:cSld>
  <p:clrMapOvr>
    <a:masterClrMapping/>
  </p:clrMapOvr>
  <p:transition spd="slow" advClick="0" advTm="5000">
    <p:pul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7752" y="274638"/>
            <a:ext cx="2033848" cy="5745162"/>
          </a:xfrm>
        </p:spPr>
        <p:txBody>
          <a:bodyPr>
            <a:normAutofit/>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8194" name="Picture 2" descr="C:\Users\Anita\Downloads\11995738_10152966851256566_1703788905101164613_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2804" b="3334"/>
          <a:stretch/>
        </p:blipFill>
        <p:spPr bwMode="auto">
          <a:xfrm>
            <a:off x="228600" y="203200"/>
            <a:ext cx="6576753" cy="6476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85994397"/>
      </p:ext>
    </p:extLst>
  </p:cSld>
  <p:clrMapOvr>
    <a:masterClrMapping/>
  </p:clrMapOvr>
  <p:transition spd="slow" advClick="0" advTm="5000">
    <p:pull/>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1027" name="Picture 3" descr="C:\Users\Anita\Downloads\12011253_10203134566844250_6393778473297461693_n.jpg"/>
          <p:cNvPicPr>
            <a:picLocks noChangeAspect="1" noChangeArrowheads="1"/>
          </p:cNvPicPr>
          <p:nvPr/>
        </p:nvPicPr>
        <p:blipFill rotWithShape="1">
          <a:blip r:embed="rId2">
            <a:extLst>
              <a:ext uri="{28A0092B-C50C-407E-A947-70E740481C1C}">
                <a14:useLocalDpi xmlns:a14="http://schemas.microsoft.com/office/drawing/2010/main" val="0"/>
              </a:ext>
            </a:extLst>
          </a:blip>
          <a:srcRect t="13757" b="-1"/>
          <a:stretch/>
        </p:blipFill>
        <p:spPr bwMode="auto">
          <a:xfrm>
            <a:off x="278856" y="884464"/>
            <a:ext cx="8586288" cy="5553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35763179"/>
      </p:ext>
    </p:extLst>
  </p:cSld>
  <p:clrMapOvr>
    <a:masterClrMapping/>
  </p:clrMapOvr>
  <p:transition spd="slow" advClick="0" advTm="5000">
    <p:pull/>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a:t>NFRW 38</a:t>
            </a:r>
            <a:r>
              <a:rPr lang="en-US" sz="2800" baseline="30000" dirty="0"/>
              <a:t>th</a:t>
            </a:r>
            <a:r>
              <a:rPr lang="en-US" sz="2800" dirty="0"/>
              <a:t> Biennial Convention September 10-13</a:t>
            </a:r>
            <a:r>
              <a:rPr lang="en-US" sz="2800" baseline="30000" dirty="0"/>
              <a:t>th</a:t>
            </a:r>
            <a:endParaRPr lang="en-US" sz="2800" dirty="0"/>
          </a:p>
        </p:txBody>
      </p:sp>
      <p:pic>
        <p:nvPicPr>
          <p:cNvPr id="5" name="Picture 2" descr="C:\Users\Anita\Pictures\2015-09\2015-09-13NFRW\From Others\From Priscilla\IMG_0549 (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01700" y="946150"/>
            <a:ext cx="7340600" cy="5505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07946130"/>
      </p:ext>
    </p:extLst>
  </p:cSld>
  <p:clrMapOvr>
    <a:masterClrMapping/>
  </p:clrMapOvr>
  <p:transition spd="slow" advClick="0" advTm="5000">
    <p:pull/>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 y="152400"/>
            <a:ext cx="8991600" cy="9144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3600" dirty="0" smtClean="0"/>
              <a:t/>
            </a:r>
            <a:br>
              <a:rPr lang="en-US" sz="3600" dirty="0" smtClean="0"/>
            </a:br>
            <a:r>
              <a:rPr lang="en-US" sz="2800" b="1" dirty="0" smtClean="0"/>
              <a:t>Senator Ted Cruz, </a:t>
            </a:r>
            <a:r>
              <a:rPr lang="en-US" sz="2600" i="1" dirty="0" smtClean="0"/>
              <a:t>Republican candidate, U.S. President</a:t>
            </a:r>
            <a:endParaRPr lang="en-US" sz="2600" dirty="0"/>
          </a:p>
        </p:txBody>
      </p:sp>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025" t="14828" r="40311" b="9457"/>
          <a:stretch/>
        </p:blipFill>
        <p:spPr bwMode="auto">
          <a:xfrm>
            <a:off x="228600" y="1162401"/>
            <a:ext cx="2467430" cy="4569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228600" y="5973633"/>
            <a:ext cx="2514600" cy="461665"/>
          </a:xfrm>
          <a:prstGeom prst="rect">
            <a:avLst/>
          </a:prstGeom>
          <a:noFill/>
        </p:spPr>
        <p:txBody>
          <a:bodyPr wrap="square" rtlCol="0">
            <a:spAutoFit/>
          </a:bodyPr>
          <a:lstStyle/>
          <a:p>
            <a:pPr algn="ctr"/>
            <a:r>
              <a:rPr lang="en-US" sz="1200" dirty="0" smtClean="0"/>
              <a:t>President-elect Carrie Almond introduces Senator Ted Cruz </a:t>
            </a:r>
            <a:endParaRPr lang="en-US" sz="1200" dirty="0"/>
          </a:p>
        </p:txBody>
      </p:sp>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751" y="1162401"/>
            <a:ext cx="6017184" cy="4512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3944143" y="5961965"/>
            <a:ext cx="3962400" cy="369332"/>
          </a:xfrm>
          <a:prstGeom prst="rect">
            <a:avLst/>
          </a:prstGeom>
          <a:noFill/>
        </p:spPr>
        <p:txBody>
          <a:bodyPr wrap="square" rtlCol="0">
            <a:spAutoFit/>
          </a:bodyPr>
          <a:lstStyle/>
          <a:p>
            <a:pPr algn="ctr"/>
            <a:r>
              <a:rPr lang="en-US" dirty="0" smtClean="0"/>
              <a:t>Senator Ted Cruz</a:t>
            </a:r>
            <a:endParaRPr lang="en-US" dirty="0"/>
          </a:p>
        </p:txBody>
      </p:sp>
    </p:spTree>
    <p:extLst>
      <p:ext uri="{BB962C8B-B14F-4D97-AF65-F5344CB8AC3E}">
        <p14:creationId xmlns:p14="http://schemas.microsoft.com/office/powerpoint/2010/main" val="3420667937"/>
      </p:ext>
    </p:extLst>
  </p:cSld>
  <p:clrMapOvr>
    <a:masterClrMapping/>
  </p:clrMapOvr>
  <p:transition spd="slow" advClick="0" advTm="5000">
    <p:pull/>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 y="152400"/>
            <a:ext cx="8991600" cy="838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25" r="17566"/>
          <a:stretch/>
        </p:blipFill>
        <p:spPr bwMode="auto">
          <a:xfrm>
            <a:off x="381000" y="1219199"/>
            <a:ext cx="2667000" cy="5420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16" t="18980" r="30254" b="2153"/>
          <a:stretch/>
        </p:blipFill>
        <p:spPr bwMode="auto">
          <a:xfrm>
            <a:off x="3429000" y="1268336"/>
            <a:ext cx="5334000" cy="5282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18448027"/>
      </p:ext>
    </p:extLst>
  </p:cSld>
  <p:clrMapOvr>
    <a:masterClrMapping/>
  </p:clrMapOvr>
  <p:transition spd="slow" advClick="0" advTm="5000">
    <p:pull/>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 y="152400"/>
            <a:ext cx="8991600" cy="838200"/>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pic>
        <p:nvPicPr>
          <p:cNvPr id="2050" name="Picture 2" descr="C:\Users\Anita\Pictures\2015-09\2015-09-13NFRW\From Others\From Gloria\Cru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190382"/>
            <a:ext cx="8153400" cy="5272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16821872"/>
      </p:ext>
    </p:extLst>
  </p:cSld>
  <p:clrMapOvr>
    <a:masterClrMapping/>
  </p:clrMapOvr>
  <p:transition spd="slow" advClick="0" advTm="5000">
    <p:pull/>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lax3-1.xx.fbcdn.net/hphotos-xaf1/v/t1.0-9/12006082_1058650407488207_3792390571119995943_n.jpg?oh=f563c3bd40402dd4b83d24489708d5be&amp;oe=56923A8F"/>
          <p:cNvPicPr>
            <a:picLocks noChangeAspect="1" noChangeArrowheads="1"/>
          </p:cNvPicPr>
          <p:nvPr/>
        </p:nvPicPr>
        <p:blipFill rotWithShape="1">
          <a:blip r:embed="rId2">
            <a:extLst>
              <a:ext uri="{28A0092B-C50C-407E-A947-70E740481C1C}">
                <a14:useLocalDpi xmlns:a14="http://schemas.microsoft.com/office/drawing/2010/main" val="0"/>
              </a:ext>
            </a:extLst>
          </a:blip>
          <a:srcRect l="21103" t="44035" r="12122" b="2025"/>
          <a:stretch/>
        </p:blipFill>
        <p:spPr bwMode="auto">
          <a:xfrm>
            <a:off x="4876800" y="1184838"/>
            <a:ext cx="3739243" cy="549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1" t="6122" r="26984"/>
          <a:stretch/>
        </p:blipFill>
        <p:spPr bwMode="auto">
          <a:xfrm>
            <a:off x="457200" y="1041415"/>
            <a:ext cx="3886200" cy="5635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itle 1"/>
          <p:cNvSpPr>
            <a:spLocks noGrp="1"/>
          </p:cNvSpPr>
          <p:nvPr>
            <p:ph type="title"/>
          </p:nvPr>
        </p:nvSpPr>
        <p:spPr>
          <a:xfrm>
            <a:off x="457200" y="274638"/>
            <a:ext cx="8229600" cy="563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spTree>
    <p:extLst>
      <p:ext uri="{BB962C8B-B14F-4D97-AF65-F5344CB8AC3E}">
        <p14:creationId xmlns:p14="http://schemas.microsoft.com/office/powerpoint/2010/main" val="414997979"/>
      </p:ext>
    </p:extLst>
  </p:cSld>
  <p:clrMapOvr>
    <a:masterClrMapping/>
  </p:clrMapOvr>
  <p:transition spd="slow" advClick="0" advTm="5000">
    <p:pull/>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563562"/>
          </a:xfrm>
        </p:spPr>
        <p:txBody>
          <a:bodyPr>
            <a:noAutofit/>
          </a:bodyPr>
          <a:lstStyle/>
          <a:p>
            <a:r>
              <a:rPr lang="en-US" sz="2800" dirty="0"/>
              <a:t>NFRW 38</a:t>
            </a:r>
            <a:r>
              <a:rPr lang="en-US" sz="2800" baseline="30000" dirty="0"/>
              <a:t>th</a:t>
            </a:r>
            <a:r>
              <a:rPr lang="en-US" sz="2800" dirty="0"/>
              <a:t> Biennial Convention September 10-13</a:t>
            </a:r>
            <a:r>
              <a:rPr lang="en-US" sz="2800" baseline="30000" dirty="0"/>
              <a:t>th</a:t>
            </a:r>
            <a:r>
              <a:rPr lang="en-US" sz="2800" dirty="0" smtClean="0"/>
              <a:t/>
            </a:r>
            <a:br>
              <a:rPr lang="en-US" sz="2800" dirty="0" smtClean="0"/>
            </a:br>
            <a:r>
              <a:rPr lang="en-US" sz="2800" b="1" dirty="0" smtClean="0"/>
              <a:t>Senator Ted Cruz, </a:t>
            </a:r>
            <a:r>
              <a:rPr lang="en-US" sz="2800" i="1" dirty="0" smtClean="0"/>
              <a:t>Republican candidate, U.S. President</a:t>
            </a:r>
            <a:endParaRPr lang="en-US" sz="2800"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541" y="1106714"/>
            <a:ext cx="6306918"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53128930"/>
      </p:ext>
    </p:extLst>
  </p:cSld>
  <p:clrMapOvr>
    <a:masterClrMapping/>
  </p:clrMapOvr>
  <p:transition spd="slow" advClick="0" advTm="5000">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1759</TotalTime>
  <Words>1232</Words>
  <Application>Microsoft Office PowerPoint</Application>
  <PresentationFormat>On-screen Show (4:3)</PresentationFormat>
  <Paragraphs>177</Paragraphs>
  <Slides>146</Slides>
  <Notes>1</Notes>
  <HiddenSlides>0</HiddenSlides>
  <MMClips>0</MMClips>
  <ScaleCrop>false</ScaleCrop>
  <HeadingPairs>
    <vt:vector size="4" baseType="variant">
      <vt:variant>
        <vt:lpstr>Theme</vt:lpstr>
      </vt:variant>
      <vt:variant>
        <vt:i4>1</vt:i4>
      </vt:variant>
      <vt:variant>
        <vt:lpstr>Slide Titles</vt:lpstr>
      </vt:variant>
      <vt:variant>
        <vt:i4>146</vt:i4>
      </vt:variant>
    </vt:vector>
  </HeadingPairs>
  <TitlesOfParts>
    <vt:vector size="147" baseType="lpstr">
      <vt:lpstr>Office Theme</vt:lpstr>
      <vt:lpstr>PowerPoint Presentation</vt:lpstr>
      <vt:lpstr>PowerPoint Presentation</vt:lpstr>
      <vt:lpstr>PowerPoint Presentation</vt:lpstr>
      <vt:lpstr>NFRW 38th Biennial Convention September 10-13th</vt:lpstr>
      <vt:lpstr>NFRW 38th Biennial Convention September 10-13th Board of Directors Meeting</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  Friday Lunch Speaker was Christine Jones, Former Executive VP for GoDaddy.com and candidate for Arizona Governor</vt:lpstr>
      <vt:lpstr>NFRW 38th Biennial Convention September 10-13th Nevada delegation was invited to meet Senator Ted Cruz’ wife, Heidi</vt:lpstr>
      <vt:lpstr>NFRW 38th Biennial Convention September 10-13th Nevada delegation was invited to meet Senator Ted Cruz’ wife, Heidi</vt:lpstr>
      <vt:lpstr>NFRW 38th Biennial Convention September 10-13th Nevada delegation was invited to meet Senator Ted Cruz’ wife, Heidi</vt:lpstr>
      <vt:lpstr>NFRW 38th Biennial Convention September 10-13th Nevada delegation was invited to meet Senator Ted Cruz’ wife, Heidi</vt:lpstr>
      <vt:lpstr>NFRW 38th Biennial Convention September 10-13th Nevada delegation was invited to meet Senator Ted Cruz’ wife, Heidi</vt:lpstr>
      <vt:lpstr>NFRW 38th Biennial Convention September 10-13th Nevada delegation was invited to meet Senator Ted Cruz’ wife, Heidi</vt:lpstr>
      <vt:lpstr>NFRW 38th Biennial Convention September 10-13th Nevada’s Club President’s were invited to the Achievement Awards Ceremony.  Nevada received thirteen awards.</vt:lpstr>
      <vt:lpstr>NFRW 38th Biennial Convention September 10-13th Nevada’s Club President’s were invited to the Achievement Awards Ceremony.  Nevada received thirteen awards.</vt:lpstr>
      <vt:lpstr>NFRW 38th Biennial Convention September 10-13th  Nevada’s Club President’s were invited to the Achievement Awards Ceremony.  Nevada received thirteen awards.</vt:lpstr>
      <vt:lpstr>NFRW 38th Biennial Convention September 10-13th  Carly Fiorina Republican candidate, U.S. President</vt:lpstr>
      <vt:lpstr>NFRW 38th Biennial Convention September 10-13th Carly Fiorina Republican candidate, U.S. President</vt:lpstr>
      <vt:lpstr>NFRW 38th Biennial Convention September 10-13th Carly Fiorina Republican candidate, U.S. President</vt:lpstr>
      <vt:lpstr>NFRW 38th Biennial Convention September 10-13th Carly Fiorina Republican candidate, U.S. President</vt:lpstr>
      <vt:lpstr>NFRW 38th Biennial Convention September 10-13th</vt:lpstr>
      <vt:lpstr>NFRW 38th Biennial Convention September 10-13th </vt:lpstr>
      <vt:lpstr>NFRW 38th Biennial Convention September 10-13th </vt:lpstr>
      <vt:lpstr>NFRW 38th Biennial Convention September 10-13th </vt:lpstr>
      <vt:lpstr>NFRW 38th Biennial Convention September 10-13th Betty Heitman Awards for State Excellence</vt:lpstr>
      <vt:lpstr>NFRW 38th Biennial Convention September 10-13th</vt:lpstr>
      <vt:lpstr>NFRW 38th Biennial Convention September 10-13th</vt:lpstr>
      <vt:lpstr>NFRW 38th Biennial Convention September 10-13th</vt:lpstr>
      <vt:lpstr>NFRW 38th Biennial Convention September 10-13th </vt:lpstr>
      <vt:lpstr>NFRW 38th Biennial Convention September 10-13th </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 RNC Vice Chair Sharon Day</vt:lpstr>
      <vt:lpstr>NFRW 38th Biennial Convention September 10-13th Nevada Delegates with RNC Vice Chair Sharon Day</vt:lpstr>
      <vt:lpstr>NFRW 38th Biennial Convention September 10-13th</vt:lpstr>
      <vt:lpstr>NFRW 38th Biennial Convention September 10-13th</vt:lpstr>
      <vt:lpstr>NFRW 38th Biennial Convention September 10-13th</vt:lpstr>
      <vt:lpstr>NFRW 38th Biennial Convention September 10-13th Kellyanne Conway, President and CEO, the polling coming, inc./Woman Trend – Addresses the convention and introduces the poll</vt:lpstr>
      <vt:lpstr>NFRW 38th Biennial Convention September 10-13th </vt:lpstr>
      <vt:lpstr>NFRW 38th Biennial Convention September 10-13th</vt:lpstr>
      <vt:lpstr>NFRW 38th Biennial Convention September 10-13th There were no nominations from the floor, so the slate was declared elected.  Congratulations to our new officers, especially Nevada’s own Lynne Hartung.</vt:lpstr>
      <vt:lpstr>NFRW 38th Biennial Convention September 10-13th Congratulations to our new NFRW 2016-17 Elected Officers </vt:lpstr>
      <vt:lpstr>NFRW 38th Biennial Convention September 10-13th Congratulations to our new NFRW 2016-17 Elected Officers </vt:lpstr>
      <vt:lpstr>NFRW 38th Biennial Convention September 10-13th Congratulations to Carrie Almond (Missouri), NFRW President-elect </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12, 2015</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 Janet Huckabee  Photo by Mike Lane </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 Senator Ted Cruz, Republican candidate, U.S. President</vt:lpstr>
      <vt:lpstr>NFRW 38th Biennial Convention September 10-13th Senator Ted Cruz, Republican candidate, U.S. President</vt:lpstr>
      <vt:lpstr>NFRW 38th Biennial Convention September 10-13th Senator Ted Cruz, Republican candidate, U.S. President</vt:lpstr>
      <vt:lpstr>NFRW 38th Biennial Convention September 10-13th Senator Ted Cruz, Republican candidate, U.S. President</vt:lpstr>
      <vt:lpstr>NFRW 38th Biennial Convention September 10-13th Senator Ted Cruz, Republican candidate, U.S. President</vt:lpstr>
      <vt:lpstr>NFRW 38th Biennial Convention September 10-13th Senator Ted Cruz, Republican candidate, U.S. President</vt:lpstr>
      <vt:lpstr>NFRW 38th Biennial Convention September 10-13th Senator Ted Cruz, Republican candidate, U.S. President with Nevada Delegates – Photo by Mike Lane</vt:lpstr>
      <vt:lpstr>NFRW 38th Biennial Convention September 10-13th Senator Ted Cruz, Republican candidate, U.S. President</vt:lpstr>
      <vt:lpstr>NFRW 38th Biennial Convention September 10-13th Senator Ted Cruz, Republican candidate, U.S. President</vt:lpstr>
      <vt:lpstr>NFRW 38th Biennial Convention September 10-13th Senator Ted Cruz, Republican candidate, U.S. President</vt:lpstr>
      <vt:lpstr>NFRW 38th Biennial Convention September 10-13th Nevada Delegates</vt:lpstr>
      <vt:lpstr>NFRW 38th Biennial Convention September 10-13th  NEVADA DELEGATES, ALTERNATES &amp; GUESTS</vt:lpstr>
      <vt:lpstr>NFRW 38th Biennial Convention September 10-13th</vt:lpstr>
      <vt:lpstr>NFRW 38th Biennial Convention September 10-13th </vt:lpstr>
      <vt:lpstr>NFRW 38th Biennial Convention September 10-13th </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vt:lpstr>
      <vt:lpstr>NFRW 38th Biennial Convention September 10-13th         Announcement of 39th Biennial Convention September 14-17, 2017 Philadelphia, Pennsylvania</vt:lpstr>
      <vt:lpstr>NFRW 38th Biennial Convention September 10-13th Announcement of 39th Biennial Convention  September 14-17, 2017 - Philadelphia, Pennsylvania</vt:lpstr>
      <vt:lpstr>NFRW 38th Biennial Convention September 10-13th Announcement of 39th Biennial Convention  September 14-17, 2017 - Philadelphia, Pennsylvania</vt:lpstr>
      <vt:lpstr>NFRW 38th Biennial Convention September 10-13th</vt:lpstr>
      <vt:lpstr>NFRW 38th Biennial Convention September 10-13th Kellyanne Conway, President and CEO, the polling coming, inc./Woman Trend – gives the poll results!</vt:lpstr>
      <vt:lpstr>NFRW 38th Biennial Convention September 10-13th Kellyanne Conway, President and CEO, the polling coming, inc./Woman Trend – gives the poll resultsl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Trone</dc:creator>
  <cp:lastModifiedBy>Anita Trone</cp:lastModifiedBy>
  <cp:revision>138</cp:revision>
  <dcterms:created xsi:type="dcterms:W3CDTF">2015-09-15T13:49:54Z</dcterms:created>
  <dcterms:modified xsi:type="dcterms:W3CDTF">2015-10-19T00:49:49Z</dcterms:modified>
</cp:coreProperties>
</file>